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147471100" r:id="rId5"/>
    <p:sldId id="2147471045" r:id="rId6"/>
    <p:sldId id="2147471113" r:id="rId7"/>
    <p:sldId id="2147471109" r:id="rId8"/>
    <p:sldId id="2147471099" r:id="rId9"/>
    <p:sldId id="2147471065" r:id="rId10"/>
    <p:sldId id="2147471066" r:id="rId11"/>
    <p:sldId id="2147471081" r:id="rId12"/>
    <p:sldId id="2147471117" r:id="rId13"/>
    <p:sldId id="2147471067" r:id="rId14"/>
  </p:sldIdLst>
  <p:sldSz cx="12192000" cy="6858000"/>
  <p:notesSz cx="9926638" cy="6797675"/>
  <p:embeddedFontLst>
    <p:embeddedFont>
      <p:font typeface="맑은 고딕" panose="020B0503020000020004" pitchFamily="34" charset="-127"/>
      <p:regular r:id="rId17"/>
      <p:bold r:id="rId18"/>
    </p:embeddedFont>
    <p:embeddedFont>
      <p:font typeface="Noto Sans KR" panose="020B0200000000000000" pitchFamily="34" charset="-128"/>
      <p:regular r:id="rId19"/>
      <p:bold r:id="rId20"/>
    </p:embeddedFont>
    <p:embeddedFont>
      <p:font typeface="PUBG Battlegrounds Textured" pitchFamily="2" charset="0"/>
      <p:regular r:id="rId21"/>
    </p:embeddedFont>
    <p:embeddedFont>
      <p:font typeface="PUBG Body" panose="020B0500000000000000" pitchFamily="34" charset="-128"/>
      <p:regular r:id="rId22"/>
      <p:bold r:id="rId23"/>
    </p:embeddedFont>
    <p:embeddedFont>
      <p:font typeface="나눔스퀘어" panose="020B0600000101010101" pitchFamily="34" charset="-127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E586A-0914-4B4F-971E-65FDB9BABA30}">
          <p14:sldIdLst>
            <p14:sldId id="2147471100"/>
            <p14:sldId id="2147471045"/>
            <p14:sldId id="2147471113"/>
            <p14:sldId id="2147471109"/>
            <p14:sldId id="2147471099"/>
            <p14:sldId id="2147471065"/>
            <p14:sldId id="2147471066"/>
            <p14:sldId id="2147471081"/>
            <p14:sldId id="2147471117"/>
            <p14:sldId id="21474710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ark(박혜리)" initials="MP" lastIdx="1" clrIdx="0">
    <p:extLst>
      <p:ext uri="{19B8F6BF-5375-455C-9EA6-DF929625EA0E}">
        <p15:presenceInfo xmlns:p15="http://schemas.microsoft.com/office/powerpoint/2012/main" userId="S-1-5-21-1726693492-1970477779-720478229-19513" providerId="AD"/>
      </p:ext>
    </p:extLst>
  </p:cmAuthor>
  <p:cmAuthor id="2" name="Ashley Youngsun Nam(남영선)" initials="AYN" lastIdx="1" clrIdx="1">
    <p:extLst>
      <p:ext uri="{19B8F6BF-5375-455C-9EA6-DF929625EA0E}">
        <p15:presenceInfo xmlns:p15="http://schemas.microsoft.com/office/powerpoint/2012/main" userId="S-1-5-21-1726693492-1970477779-720478229-15318" providerId="AD"/>
      </p:ext>
    </p:extLst>
  </p:cmAuthor>
  <p:cmAuthor id="3" name="Eunji Lim(임은지)" initials="EL" lastIdx="1" clrIdx="2">
    <p:extLst>
      <p:ext uri="{19B8F6BF-5375-455C-9EA6-DF929625EA0E}">
        <p15:presenceInfo xmlns:p15="http://schemas.microsoft.com/office/powerpoint/2012/main" userId="S-1-5-21-1726693492-1970477779-720478229-28534" providerId="AD"/>
      </p:ext>
    </p:extLst>
  </p:cmAuthor>
  <p:cmAuthor id="4" name="Hojung Min(민호정)" initials="HM" lastIdx="10" clrIdx="3">
    <p:extLst>
      <p:ext uri="{19B8F6BF-5375-455C-9EA6-DF929625EA0E}">
        <p15:presenceInfo xmlns:p15="http://schemas.microsoft.com/office/powerpoint/2012/main" userId="S::hjmin913@bluehole.net::5d7a1724-8d1e-49d0-a30b-f42090c96447" providerId="AD"/>
      </p:ext>
    </p:extLst>
  </p:cmAuthor>
  <p:cmAuthor id="5" name="Soohwa Song (송수화)" initials="SS(" lastIdx="1" clrIdx="4">
    <p:extLst>
      <p:ext uri="{19B8F6BF-5375-455C-9EA6-DF929625EA0E}">
        <p15:presenceInfo xmlns:p15="http://schemas.microsoft.com/office/powerpoint/2012/main" userId="S::soohwasong@bluehole.net::a0ef8d6a-a4a5-4fb3-85a8-f9654a1d41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A05"/>
    <a:srgbClr val="1B1F21"/>
    <a:srgbClr val="262626"/>
    <a:srgbClr val="FFAF00"/>
    <a:srgbClr val="342803"/>
    <a:srgbClr val="FFC000"/>
    <a:srgbClr val="C9C9C9"/>
    <a:srgbClr val="000000"/>
    <a:srgbClr val="010102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3ED3-03B2-44F1-95D2-06008FDEB0CD}" v="243" dt="2025-09-05T04:38:46.786"/>
    <p1510:client id="{72145926-6279-49A2-B09B-CAE022AFCA5C}" v="2" dt="2025-09-05T08:34:33.704"/>
    <p1510:client id="{F817DAEA-433B-4025-BF7A-5C20920E0A3D}" v="4" dt="2025-09-04T06:03:08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1"/>
    <p:restoredTop sz="94676"/>
  </p:normalViewPr>
  <p:slideViewPr>
    <p:cSldViewPr snapToGrid="0">
      <p:cViewPr varScale="1">
        <p:scale>
          <a:sx n="92" d="100"/>
          <a:sy n="92" d="100"/>
        </p:scale>
        <p:origin x="712" y="472"/>
      </p:cViewPr>
      <p:guideLst>
        <p:guide orient="horz" pos="1139"/>
        <p:guide pos="438"/>
        <p:guide pos="7242"/>
        <p:guide orient="horz" pos="95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font" Target="fonts/font9.fntdata"/><Relationship Id="rId26" Type="http://schemas.openxmlformats.org/officeDocument/2006/relationships/font" Target="fonts/font10.fntdata"/><Relationship Id="rId27" Type="http://schemas.openxmlformats.org/officeDocument/2006/relationships/font" Target="fonts/font11.fntdata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33" Type="http://schemas.microsoft.com/office/2016/11/relationships/changesInfo" Target="changesInfos/changesInfo1.xml"/><Relationship Id="rId3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in Yun (윤수진)" userId="2bf2812d-3be2-4cfa-888b-b5b25d36b3ea" providerId="ADAL" clId="{72145926-6279-49A2-B09B-CAE022AFCA5C}"/>
    <pc:docChg chg="modSld">
      <pc:chgData name="Sujin Yun (윤수진)" userId="2bf2812d-3be2-4cfa-888b-b5b25d36b3ea" providerId="ADAL" clId="{72145926-6279-49A2-B09B-CAE022AFCA5C}" dt="2025-09-05T08:34:33.704" v="1" actId="1076"/>
      <pc:docMkLst>
        <pc:docMk/>
      </pc:docMkLst>
      <pc:sldChg chg="addSp modSp mod">
        <pc:chgData name="Sujin Yun (윤수진)" userId="2bf2812d-3be2-4cfa-888b-b5b25d36b3ea" providerId="ADAL" clId="{72145926-6279-49A2-B09B-CAE022AFCA5C}" dt="2025-09-05T08:34:33.704" v="1" actId="1076"/>
        <pc:sldMkLst>
          <pc:docMk/>
          <pc:sldMk cId="3492966833" sldId="2147471024"/>
        </pc:sldMkLst>
        <pc:spChg chg="add mod">
          <ac:chgData name="Sujin Yun (윤수진)" userId="2bf2812d-3be2-4cfa-888b-b5b25d36b3ea" providerId="ADAL" clId="{72145926-6279-49A2-B09B-CAE022AFCA5C}" dt="2025-09-05T08:34:33.704" v="1" actId="1076"/>
          <ac:spMkLst>
            <pc:docMk/>
            <pc:sldMk cId="3492966833" sldId="2147471024"/>
            <ac:spMk id="4" creationId="{C007CC98-95C7-0D67-7867-854EB0E5A256}"/>
          </ac:spMkLst>
        </pc:spChg>
      </pc:sldChg>
    </pc:docChg>
  </pc:docChgLst>
  <pc:docChgLst>
    <pc:chgData name="Seol Kim (김설)" userId="e2f0179f-8c7c-4467-9afd-6b9b1800b720" providerId="ADAL" clId="{1281E3BC-AFF0-4109-8873-DB78C5FA227D}"/>
    <pc:docChg chg="custSel modSld">
      <pc:chgData name="Seol Kim (김설)" userId="e2f0179f-8c7c-4467-9afd-6b9b1800b720" providerId="ADAL" clId="{1281E3BC-AFF0-4109-8873-DB78C5FA227D}" dt="2025-09-04T06:03:08.871" v="3" actId="255"/>
      <pc:docMkLst>
        <pc:docMk/>
      </pc:docMkLst>
      <pc:sldChg chg="modSp mod">
        <pc:chgData name="Seol Kim (김설)" userId="e2f0179f-8c7c-4467-9afd-6b9b1800b720" providerId="ADAL" clId="{1281E3BC-AFF0-4109-8873-DB78C5FA227D}" dt="2025-09-04T06:03:08.871" v="3" actId="255"/>
        <pc:sldMkLst>
          <pc:docMk/>
          <pc:sldMk cId="3492966833" sldId="2147471024"/>
        </pc:sldMkLst>
        <pc:spChg chg="mod">
          <ac:chgData name="Seol Kim (김설)" userId="e2f0179f-8c7c-4467-9afd-6b9b1800b720" providerId="ADAL" clId="{1281E3BC-AFF0-4109-8873-DB78C5FA227D}" dt="2025-09-04T05:25:09.929" v="1" actId="1076"/>
          <ac:spMkLst>
            <pc:docMk/>
            <pc:sldMk cId="3492966833" sldId="2147471024"/>
            <ac:spMk id="161" creationId="{BBFFA7BF-C503-05D8-6EC7-600102A8A18E}"/>
          </ac:spMkLst>
        </pc:spChg>
        <pc:spChg chg="mod">
          <ac:chgData name="Seol Kim (김설)" userId="e2f0179f-8c7c-4467-9afd-6b9b1800b720" providerId="ADAL" clId="{1281E3BC-AFF0-4109-8873-DB78C5FA227D}" dt="2025-09-04T05:25:06.569" v="0" actId="14100"/>
          <ac:spMkLst>
            <pc:docMk/>
            <pc:sldMk cId="3492966833" sldId="2147471024"/>
            <ac:spMk id="167" creationId="{809593F5-63C8-9298-0E77-9EC0C2F26EDC}"/>
          </ac:spMkLst>
        </pc:spChg>
        <pc:graphicFrameChg chg="modGraphic">
          <ac:chgData name="Seol Kim (김설)" userId="e2f0179f-8c7c-4467-9afd-6b9b1800b720" providerId="ADAL" clId="{1281E3BC-AFF0-4109-8873-DB78C5FA227D}" dt="2025-09-04T06:03:08.871" v="3" actId="255"/>
          <ac:graphicFrameMkLst>
            <pc:docMk/>
            <pc:sldMk cId="3492966833" sldId="2147471024"/>
            <ac:graphicFrameMk id="2" creationId="{5493453D-4213-ABFF-3F72-8A6F299017A2}"/>
          </ac:graphicFrameMkLst>
        </pc:graphicFrameChg>
      </pc:sldChg>
    </pc:docChg>
  </pc:docChgLst>
  <pc:docChgLst>
    <pc:chgData name="Seol Kim (김설)" userId="e2f0179f-8c7c-4467-9afd-6b9b1800b720" providerId="ADAL" clId="{D476D138-4DB8-49CF-8886-1B79E584FD80}"/>
    <pc:docChg chg="undo custSel modSld">
      <pc:chgData name="Seol Kim (김설)" userId="e2f0179f-8c7c-4467-9afd-6b9b1800b720" providerId="ADAL" clId="{D476D138-4DB8-49CF-8886-1B79E584FD80}" dt="2025-09-05T04:38:46.786" v="241" actId="478"/>
      <pc:docMkLst>
        <pc:docMk/>
      </pc:docMkLst>
      <pc:sldChg chg="modSp mod">
        <pc:chgData name="Seol Kim (김설)" userId="e2f0179f-8c7c-4467-9afd-6b9b1800b720" providerId="ADAL" clId="{D476D138-4DB8-49CF-8886-1B79E584FD80}" dt="2025-09-05T04:26:47.734" v="180" actId="20577"/>
        <pc:sldMkLst>
          <pc:docMk/>
          <pc:sldMk cId="3492966833" sldId="2147471024"/>
        </pc:sldMkLst>
        <pc:spChg chg="mod">
          <ac:chgData name="Seol Kim (김설)" userId="e2f0179f-8c7c-4467-9afd-6b9b1800b720" providerId="ADAL" clId="{D476D138-4DB8-49CF-8886-1B79E584FD80}" dt="2025-09-05T04:12:27.129" v="8" actId="1038"/>
          <ac:spMkLst>
            <pc:docMk/>
            <pc:sldMk cId="3492966833" sldId="2147471024"/>
            <ac:spMk id="11" creationId="{D19E290B-E5BF-D52C-396D-1A3751D7E380}"/>
          </ac:spMkLst>
        </pc:spChg>
        <pc:graphicFrameChg chg="modGraphic">
          <ac:chgData name="Seol Kim (김설)" userId="e2f0179f-8c7c-4467-9afd-6b9b1800b720" providerId="ADAL" clId="{D476D138-4DB8-49CF-8886-1B79E584FD80}" dt="2025-09-05T04:26:47.734" v="180" actId="20577"/>
          <ac:graphicFrameMkLst>
            <pc:docMk/>
            <pc:sldMk cId="3492966833" sldId="2147471024"/>
            <ac:graphicFrameMk id="2" creationId="{5493453D-4213-ABFF-3F72-8A6F299017A2}"/>
          </ac:graphicFrameMkLst>
        </pc:graphicFrameChg>
      </pc:sldChg>
      <pc:sldChg chg="modSp mod">
        <pc:chgData name="Seol Kim (김설)" userId="e2f0179f-8c7c-4467-9afd-6b9b1800b720" providerId="ADAL" clId="{D476D138-4DB8-49CF-8886-1B79E584FD80}" dt="2025-09-05T04:22:36.562" v="109" actId="20577"/>
        <pc:sldMkLst>
          <pc:docMk/>
          <pc:sldMk cId="3552817386" sldId="2147471074"/>
        </pc:sldMkLst>
        <pc:spChg chg="mod">
          <ac:chgData name="Seol Kim (김설)" userId="e2f0179f-8c7c-4467-9afd-6b9b1800b720" providerId="ADAL" clId="{D476D138-4DB8-49CF-8886-1B79E584FD80}" dt="2025-09-05T04:22:36.562" v="109" actId="20577"/>
          <ac:spMkLst>
            <pc:docMk/>
            <pc:sldMk cId="3552817386" sldId="2147471074"/>
            <ac:spMk id="12" creationId="{6C509444-DCA0-F435-0133-7D82507D79DD}"/>
          </ac:spMkLst>
        </pc:spChg>
      </pc:sldChg>
      <pc:sldChg chg="addSp delSp modSp mod">
        <pc:chgData name="Seol Kim (김설)" userId="e2f0179f-8c7c-4467-9afd-6b9b1800b720" providerId="ADAL" clId="{D476D138-4DB8-49CF-8886-1B79E584FD80}" dt="2025-09-05T04:38:46.786" v="241" actId="478"/>
        <pc:sldMkLst>
          <pc:docMk/>
          <pc:sldMk cId="1486613196" sldId="2147471077"/>
        </pc:sldMkLst>
        <pc:spChg chg="add del mod">
          <ac:chgData name="Seol Kim (김설)" userId="e2f0179f-8c7c-4467-9afd-6b9b1800b720" providerId="ADAL" clId="{D476D138-4DB8-49CF-8886-1B79E584FD80}" dt="2025-09-05T04:38:46.786" v="241" actId="478"/>
          <ac:spMkLst>
            <pc:docMk/>
            <pc:sldMk cId="1486613196" sldId="2147471077"/>
            <ac:spMk id="7" creationId="{CC89B311-946C-5A1F-335F-11B63CC64A82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11" creationId="{A0E2A2A4-A532-0155-6A1C-7B9C72172517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12" creationId="{1D520A9D-6965-655C-10B0-68F0F467658F}"/>
          </ac:spMkLst>
        </pc:spChg>
        <pc:spChg chg="del mod topLvl">
          <ac:chgData name="Seol Kim (김설)" userId="e2f0179f-8c7c-4467-9afd-6b9b1800b720" providerId="ADAL" clId="{D476D138-4DB8-49CF-8886-1B79E584FD80}" dt="2025-09-05T04:29:39.875" v="232" actId="478"/>
          <ac:spMkLst>
            <pc:docMk/>
            <pc:sldMk cId="1486613196" sldId="2147471077"/>
            <ac:spMk id="22" creationId="{E8E7A19F-D45B-3988-05D1-2EA66A49A4CC}"/>
          </ac:spMkLst>
        </pc:spChg>
        <pc:spChg chg="del mod topLvl">
          <ac:chgData name="Seol Kim (김설)" userId="e2f0179f-8c7c-4467-9afd-6b9b1800b720" providerId="ADAL" clId="{D476D138-4DB8-49CF-8886-1B79E584FD80}" dt="2025-09-05T04:29:39.875" v="232" actId="478"/>
          <ac:spMkLst>
            <pc:docMk/>
            <pc:sldMk cId="1486613196" sldId="2147471077"/>
            <ac:spMk id="24" creationId="{6C486A50-9C44-EC58-575E-A689DD62663C}"/>
          </ac:spMkLst>
        </pc:spChg>
        <pc:spChg chg="del mod topLvl">
          <ac:chgData name="Seol Kim (김설)" userId="e2f0179f-8c7c-4467-9afd-6b9b1800b720" providerId="ADAL" clId="{D476D138-4DB8-49CF-8886-1B79E584FD80}" dt="2025-09-05T04:29:39.875" v="232" actId="478"/>
          <ac:spMkLst>
            <pc:docMk/>
            <pc:sldMk cId="1486613196" sldId="2147471077"/>
            <ac:spMk id="26" creationId="{F572E745-3C24-610B-2CCF-D6F95E993844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2052" creationId="{C8A9BFEF-52F3-8CEA-FD57-6D90435EBC02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2053" creationId="{66D53699-25A0-2CFE-451D-6E70AF96F272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2055" creationId="{4CACA88D-D6F0-E9B6-D15E-59CBDA346BE2}"/>
          </ac:spMkLst>
        </pc:spChg>
        <pc:spChg chg="mod">
          <ac:chgData name="Seol Kim (김설)" userId="e2f0179f-8c7c-4467-9afd-6b9b1800b720" providerId="ADAL" clId="{D476D138-4DB8-49CF-8886-1B79E584FD80}" dt="2025-09-05T04:38:45.919" v="240" actId="164"/>
          <ac:spMkLst>
            <pc:docMk/>
            <pc:sldMk cId="1486613196" sldId="2147471077"/>
            <ac:spMk id="2056" creationId="{D5817D67-B142-7F4B-833B-B38AD721904D}"/>
          </ac:spMkLst>
        </pc:spChg>
        <pc:spChg chg="add del">
          <ac:chgData name="Seol Kim (김설)" userId="e2f0179f-8c7c-4467-9afd-6b9b1800b720" providerId="ADAL" clId="{D476D138-4DB8-49CF-8886-1B79E584FD80}" dt="2025-09-05T04:38:46.786" v="241" actId="478"/>
          <ac:spMkLst>
            <pc:docMk/>
            <pc:sldMk cId="1486613196" sldId="2147471077"/>
            <ac:spMk id="2058" creationId="{B548768B-94C0-FF34-0BF6-B66D10BB7A64}"/>
          </ac:spMkLst>
        </pc:spChg>
        <pc:spChg chg="add del">
          <ac:chgData name="Seol Kim (김설)" userId="e2f0179f-8c7c-4467-9afd-6b9b1800b720" providerId="ADAL" clId="{D476D138-4DB8-49CF-8886-1B79E584FD80}" dt="2025-09-05T04:38:46.786" v="241" actId="478"/>
          <ac:spMkLst>
            <pc:docMk/>
            <pc:sldMk cId="1486613196" sldId="2147471077"/>
            <ac:spMk id="2059" creationId="{E9B8976C-188B-A802-236F-4F0D24E55923}"/>
          </ac:spMkLst>
        </pc:spChg>
        <pc:grpChg chg="add mod">
          <ac:chgData name="Seol Kim (김설)" userId="e2f0179f-8c7c-4467-9afd-6b9b1800b720" providerId="ADAL" clId="{D476D138-4DB8-49CF-8886-1B79E584FD80}" dt="2025-09-05T04:38:45.919" v="240" actId="164"/>
          <ac:grpSpMkLst>
            <pc:docMk/>
            <pc:sldMk cId="1486613196" sldId="2147471077"/>
            <ac:grpSpMk id="6" creationId="{4347AC00-5571-3029-7A4A-69E81239CF57}"/>
          </ac:grpSpMkLst>
        </pc:grpChg>
        <pc:grpChg chg="del">
          <ac:chgData name="Seol Kim (김설)" userId="e2f0179f-8c7c-4467-9afd-6b9b1800b720" providerId="ADAL" clId="{D476D138-4DB8-49CF-8886-1B79E584FD80}" dt="2025-09-05T04:29:37.671" v="231" actId="165"/>
          <ac:grpSpMkLst>
            <pc:docMk/>
            <pc:sldMk cId="1486613196" sldId="2147471077"/>
            <ac:grpSpMk id="17" creationId="{E9323EA3-F403-EB11-2C95-A5F51F1E2E01}"/>
          </ac:grpSpMkLst>
        </pc:grpChg>
        <pc:grpChg chg="del">
          <ac:chgData name="Seol Kim (김설)" userId="e2f0179f-8c7c-4467-9afd-6b9b1800b720" providerId="ADAL" clId="{D476D138-4DB8-49CF-8886-1B79E584FD80}" dt="2025-09-05T04:29:37.671" v="231" actId="165"/>
          <ac:grpSpMkLst>
            <pc:docMk/>
            <pc:sldMk cId="1486613196" sldId="2147471077"/>
            <ac:grpSpMk id="18" creationId="{184B332A-072C-4ED9-AF8E-F5DD5A0CB49A}"/>
          </ac:grpSpMkLst>
        </pc:grpChg>
        <pc:grpChg chg="del">
          <ac:chgData name="Seol Kim (김설)" userId="e2f0179f-8c7c-4467-9afd-6b9b1800b720" providerId="ADAL" clId="{D476D138-4DB8-49CF-8886-1B79E584FD80}" dt="2025-09-05T04:29:37.671" v="231" actId="165"/>
          <ac:grpSpMkLst>
            <pc:docMk/>
            <pc:sldMk cId="1486613196" sldId="2147471077"/>
            <ac:grpSpMk id="20" creationId="{4F4C76C7-45A8-C241-9568-B6409CB99AF6}"/>
          </ac:grpSpMkLst>
        </pc:grpChg>
        <pc:grpChg chg="mod">
          <ac:chgData name="Seol Kim (김설)" userId="e2f0179f-8c7c-4467-9afd-6b9b1800b720" providerId="ADAL" clId="{D476D138-4DB8-49CF-8886-1B79E584FD80}" dt="2025-09-05T04:38:45.919" v="240" actId="164"/>
          <ac:grpSpMkLst>
            <pc:docMk/>
            <pc:sldMk cId="1486613196" sldId="2147471077"/>
            <ac:grpSpMk id="30" creationId="{AC5AFD4B-9AD2-61BA-0B1D-0000EC2A03AC}"/>
          </ac:grpSpMkLst>
        </pc:grpChg>
        <pc:picChg chg="add del mod topLvl">
          <ac:chgData name="Seol Kim (김설)" userId="e2f0179f-8c7c-4467-9afd-6b9b1800b720" providerId="ADAL" clId="{D476D138-4DB8-49CF-8886-1B79E584FD80}" dt="2025-09-05T04:38:46.786" v="241" actId="478"/>
          <ac:picMkLst>
            <pc:docMk/>
            <pc:sldMk cId="1486613196" sldId="2147471077"/>
            <ac:picMk id="21" creationId="{78C4126E-A6A7-5C3F-8341-3B68E8113B48}"/>
          </ac:picMkLst>
        </pc:picChg>
        <pc:picChg chg="mod topLvl">
          <ac:chgData name="Seol Kim (김설)" userId="e2f0179f-8c7c-4467-9afd-6b9b1800b720" providerId="ADAL" clId="{D476D138-4DB8-49CF-8886-1B79E584FD80}" dt="2025-09-05T04:38:45.919" v="240" actId="164"/>
          <ac:picMkLst>
            <pc:docMk/>
            <pc:sldMk cId="1486613196" sldId="2147471077"/>
            <ac:picMk id="23" creationId="{2721AC8B-9F23-C984-F817-0FC080F530E9}"/>
          </ac:picMkLst>
        </pc:picChg>
        <pc:picChg chg="mod topLvl">
          <ac:chgData name="Seol Kim (김설)" userId="e2f0179f-8c7c-4467-9afd-6b9b1800b720" providerId="ADAL" clId="{D476D138-4DB8-49CF-8886-1B79E584FD80}" dt="2025-09-05T04:38:45.919" v="240" actId="164"/>
          <ac:picMkLst>
            <pc:docMk/>
            <pc:sldMk cId="1486613196" sldId="2147471077"/>
            <ac:picMk id="25" creationId="{15FCA4FD-D472-7A95-0706-369C3BC543BD}"/>
          </ac:picMkLst>
        </pc:picChg>
      </pc:sldChg>
      <pc:sldChg chg="modSp mod">
        <pc:chgData name="Seol Kim (김설)" userId="e2f0179f-8c7c-4467-9afd-6b9b1800b720" providerId="ADAL" clId="{D476D138-4DB8-49CF-8886-1B79E584FD80}" dt="2025-09-05T04:23:10.509" v="121" actId="20577"/>
        <pc:sldMkLst>
          <pc:docMk/>
          <pc:sldMk cId="17616054" sldId="2147471109"/>
        </pc:sldMkLst>
        <pc:spChg chg="mod">
          <ac:chgData name="Seol Kim (김설)" userId="e2f0179f-8c7c-4467-9afd-6b9b1800b720" providerId="ADAL" clId="{D476D138-4DB8-49CF-8886-1B79E584FD80}" dt="2025-09-05T04:23:10.509" v="121" actId="20577"/>
          <ac:spMkLst>
            <pc:docMk/>
            <pc:sldMk cId="17616054" sldId="2147471109"/>
            <ac:spMk id="6" creationId="{6E7FBC12-F0FA-6917-7F7D-906621DD391B}"/>
          </ac:spMkLst>
        </pc:spChg>
        <pc:spChg chg="mod">
          <ac:chgData name="Seol Kim (김설)" userId="e2f0179f-8c7c-4467-9afd-6b9b1800b720" providerId="ADAL" clId="{D476D138-4DB8-49CF-8886-1B79E584FD80}" dt="2025-09-05T04:22:56.934" v="111" actId="20577"/>
          <ac:spMkLst>
            <pc:docMk/>
            <pc:sldMk cId="17616054" sldId="2147471109"/>
            <ac:spMk id="13" creationId="{2FBEBE2C-01E4-C903-4ABD-119DD2791B5D}"/>
          </ac:spMkLst>
        </pc:spChg>
        <pc:spChg chg="mod">
          <ac:chgData name="Seol Kim (김설)" userId="e2f0179f-8c7c-4467-9afd-6b9b1800b720" providerId="ADAL" clId="{D476D138-4DB8-49CF-8886-1B79E584FD80}" dt="2025-09-05T04:22:59.506" v="113" actId="20577"/>
          <ac:spMkLst>
            <pc:docMk/>
            <pc:sldMk cId="17616054" sldId="2147471109"/>
            <ac:spMk id="28" creationId="{28FD128B-FDB7-E952-6934-815E6B17F5AC}"/>
          </ac:spMkLst>
        </pc:spChg>
        <pc:spChg chg="mod">
          <ac:chgData name="Seol Kim (김설)" userId="e2f0179f-8c7c-4467-9afd-6b9b1800b720" providerId="ADAL" clId="{D476D138-4DB8-49CF-8886-1B79E584FD80}" dt="2025-09-05T04:23:02.493" v="115" actId="20577"/>
          <ac:spMkLst>
            <pc:docMk/>
            <pc:sldMk cId="17616054" sldId="2147471109"/>
            <ac:spMk id="33" creationId="{7B0ECC07-C2BE-8BD9-66BE-74BA4710C1A7}"/>
          </ac:spMkLst>
        </pc:spChg>
        <pc:spChg chg="mod">
          <ac:chgData name="Seol Kim (김설)" userId="e2f0179f-8c7c-4467-9afd-6b9b1800b720" providerId="ADAL" clId="{D476D138-4DB8-49CF-8886-1B79E584FD80}" dt="2025-09-05T04:23:05.543" v="117" actId="20577"/>
          <ac:spMkLst>
            <pc:docMk/>
            <pc:sldMk cId="17616054" sldId="2147471109"/>
            <ac:spMk id="48" creationId="{5D45DEC3-06DA-4439-8331-4FCACB7B19B6}"/>
          </ac:spMkLst>
        </pc:spChg>
      </pc:sldChg>
      <pc:sldChg chg="addSp delSp modSp mod">
        <pc:chgData name="Seol Kim (김설)" userId="e2f0179f-8c7c-4467-9afd-6b9b1800b720" providerId="ADAL" clId="{D476D138-4DB8-49CF-8886-1B79E584FD80}" dt="2025-09-05T04:29:31.897" v="230" actId="12788"/>
        <pc:sldMkLst>
          <pc:docMk/>
          <pc:sldMk cId="422661036" sldId="2147471110"/>
        </pc:sldMkLst>
        <pc:spChg chg="mod">
          <ac:chgData name="Seol Kim (김설)" userId="e2f0179f-8c7c-4467-9afd-6b9b1800b720" providerId="ADAL" clId="{D476D138-4DB8-49CF-8886-1B79E584FD80}" dt="2025-09-05T04:29:31.897" v="230" actId="12788"/>
          <ac:spMkLst>
            <pc:docMk/>
            <pc:sldMk cId="422661036" sldId="2147471110"/>
            <ac:spMk id="6" creationId="{7BE18E85-81AA-49EF-89F8-E8452046F925}"/>
          </ac:spMkLst>
        </pc:spChg>
        <pc:spChg chg="mod">
          <ac:chgData name="Seol Kim (김설)" userId="e2f0179f-8c7c-4467-9afd-6b9b1800b720" providerId="ADAL" clId="{D476D138-4DB8-49CF-8886-1B79E584FD80}" dt="2025-09-05T04:29:31.897" v="230" actId="12788"/>
          <ac:spMkLst>
            <pc:docMk/>
            <pc:sldMk cId="422661036" sldId="2147471110"/>
            <ac:spMk id="7" creationId="{BB1C1016-C79F-3067-0E52-28BB91392F73}"/>
          </ac:spMkLst>
        </pc:spChg>
        <pc:spChg chg="mod">
          <ac:chgData name="Seol Kim (김설)" userId="e2f0179f-8c7c-4467-9afd-6b9b1800b720" providerId="ADAL" clId="{D476D138-4DB8-49CF-8886-1B79E584FD80}" dt="2025-09-05T04:29:22.688" v="225" actId="165"/>
          <ac:spMkLst>
            <pc:docMk/>
            <pc:sldMk cId="422661036" sldId="2147471110"/>
            <ac:spMk id="8" creationId="{513708B3-B44B-D181-5903-C7D885C8FA5D}"/>
          </ac:spMkLst>
        </pc:spChg>
        <pc:spChg chg="mod">
          <ac:chgData name="Seol Kim (김설)" userId="e2f0179f-8c7c-4467-9afd-6b9b1800b720" providerId="ADAL" clId="{D476D138-4DB8-49CF-8886-1B79E584FD80}" dt="2025-09-05T04:29:24.219" v="227" actId="1076"/>
          <ac:spMkLst>
            <pc:docMk/>
            <pc:sldMk cId="422661036" sldId="2147471110"/>
            <ac:spMk id="14" creationId="{99AB35C5-9EF3-8A21-4843-25D6EE49FB71}"/>
          </ac:spMkLst>
        </pc:spChg>
        <pc:spChg chg="add mod">
          <ac:chgData name="Seol Kim (김설)" userId="e2f0179f-8c7c-4467-9afd-6b9b1800b720" providerId="ADAL" clId="{D476D138-4DB8-49CF-8886-1B79E584FD80}" dt="2025-09-05T04:28:04.834" v="182"/>
          <ac:spMkLst>
            <pc:docMk/>
            <pc:sldMk cId="422661036" sldId="2147471110"/>
            <ac:spMk id="17" creationId="{23DC2A92-5519-886B-5B3F-71AEFD7F13F1}"/>
          </ac:spMkLst>
        </pc:spChg>
        <pc:spChg chg="add mod">
          <ac:chgData name="Seol Kim (김설)" userId="e2f0179f-8c7c-4467-9afd-6b9b1800b720" providerId="ADAL" clId="{D476D138-4DB8-49CF-8886-1B79E584FD80}" dt="2025-09-05T04:28:09.277" v="205" actId="20577"/>
          <ac:spMkLst>
            <pc:docMk/>
            <pc:sldMk cId="422661036" sldId="2147471110"/>
            <ac:spMk id="18" creationId="{5A87F5CA-5309-1B11-389B-A7F89D33B895}"/>
          </ac:spMkLst>
        </pc:spChg>
        <pc:spChg chg="del">
          <ac:chgData name="Seol Kim (김설)" userId="e2f0179f-8c7c-4467-9afd-6b9b1800b720" providerId="ADAL" clId="{D476D138-4DB8-49CF-8886-1B79E584FD80}" dt="2025-09-05T04:28:04.638" v="181" actId="478"/>
          <ac:spMkLst>
            <pc:docMk/>
            <pc:sldMk cId="422661036" sldId="2147471110"/>
            <ac:spMk id="19" creationId="{18E049DD-1ACE-36E4-7AE8-15A4ACFEF0C4}"/>
          </ac:spMkLst>
        </pc:spChg>
        <pc:spChg chg="del mod">
          <ac:chgData name="Seol Kim (김설)" userId="e2f0179f-8c7c-4467-9afd-6b9b1800b720" providerId="ADAL" clId="{D476D138-4DB8-49CF-8886-1B79E584FD80}" dt="2025-09-05T04:28:04.638" v="181" actId="478"/>
          <ac:spMkLst>
            <pc:docMk/>
            <pc:sldMk cId="422661036" sldId="2147471110"/>
            <ac:spMk id="20" creationId="{C1D52333-4965-68DE-F06C-04F3B00655C7}"/>
          </ac:spMkLst>
        </pc:spChg>
        <pc:spChg chg="add mod">
          <ac:chgData name="Seol Kim (김설)" userId="e2f0179f-8c7c-4467-9afd-6b9b1800b720" providerId="ADAL" clId="{D476D138-4DB8-49CF-8886-1B79E584FD80}" dt="2025-09-05T04:28:19.415" v="224" actId="20577"/>
          <ac:spMkLst>
            <pc:docMk/>
            <pc:sldMk cId="422661036" sldId="2147471110"/>
            <ac:spMk id="22" creationId="{DE31987F-DD9C-0025-A2A1-3CD18DF86038}"/>
          </ac:spMkLst>
        </pc:spChg>
        <pc:spChg chg="del mod">
          <ac:chgData name="Seol Kim (김설)" userId="e2f0179f-8c7c-4467-9afd-6b9b1800b720" providerId="ADAL" clId="{D476D138-4DB8-49CF-8886-1B79E584FD80}" dt="2025-09-05T04:28:04.638" v="181" actId="478"/>
          <ac:spMkLst>
            <pc:docMk/>
            <pc:sldMk cId="422661036" sldId="2147471110"/>
            <ac:spMk id="28" creationId="{B152CB4C-338C-DB81-A06F-3AE2463220A2}"/>
          </ac:spMkLst>
        </pc:spChg>
        <pc:grpChg chg="mod topLvl">
          <ac:chgData name="Seol Kim (김설)" userId="e2f0179f-8c7c-4467-9afd-6b9b1800b720" providerId="ADAL" clId="{D476D138-4DB8-49CF-8886-1B79E584FD80}" dt="2025-09-05T04:29:31.897" v="230" actId="12788"/>
          <ac:grpSpMkLst>
            <pc:docMk/>
            <pc:sldMk cId="422661036" sldId="2147471110"/>
            <ac:grpSpMk id="11" creationId="{51909D1F-16DA-096C-D666-282CB91EF2F2}"/>
          </ac:grpSpMkLst>
        </pc:grpChg>
        <pc:grpChg chg="mod topLvl">
          <ac:chgData name="Seol Kim (김설)" userId="e2f0179f-8c7c-4467-9afd-6b9b1800b720" providerId="ADAL" clId="{D476D138-4DB8-49CF-8886-1B79E584FD80}" dt="2025-09-05T04:29:31.897" v="230" actId="12788"/>
          <ac:grpSpMkLst>
            <pc:docMk/>
            <pc:sldMk cId="422661036" sldId="2147471110"/>
            <ac:grpSpMk id="12" creationId="{4DFCB163-D923-0D2B-DAD3-23B70983AF2E}"/>
          </ac:grpSpMkLst>
        </pc:grpChg>
        <pc:grpChg chg="del mod topLvl">
          <ac:chgData name="Seol Kim (김설)" userId="e2f0179f-8c7c-4467-9afd-6b9b1800b720" providerId="ADAL" clId="{D476D138-4DB8-49CF-8886-1B79E584FD80}" dt="2025-09-05T04:29:26.690" v="228" actId="478"/>
          <ac:grpSpMkLst>
            <pc:docMk/>
            <pc:sldMk cId="422661036" sldId="2147471110"/>
            <ac:grpSpMk id="15" creationId="{08503D3D-0910-ACB8-79A0-3A13CFB7F876}"/>
          </ac:grpSpMkLst>
        </pc:grpChg>
        <pc:grpChg chg="del">
          <ac:chgData name="Seol Kim (김설)" userId="e2f0179f-8c7c-4467-9afd-6b9b1800b720" providerId="ADAL" clId="{D476D138-4DB8-49CF-8886-1B79E584FD80}" dt="2025-09-05T04:29:22.688" v="225" actId="165"/>
          <ac:grpSpMkLst>
            <pc:docMk/>
            <pc:sldMk cId="422661036" sldId="2147471110"/>
            <ac:grpSpMk id="16" creationId="{9B481B5A-5B03-4FA9-2C58-E6D86EF6EBF9}"/>
          </ac:grpSpMkLst>
        </pc:grpChg>
        <pc:grpChg chg="add mod">
          <ac:chgData name="Seol Kim (김설)" userId="e2f0179f-8c7c-4467-9afd-6b9b1800b720" providerId="ADAL" clId="{D476D138-4DB8-49CF-8886-1B79E584FD80}" dt="2025-09-05T04:29:31.897" v="230" actId="12788"/>
          <ac:grpSpMkLst>
            <pc:docMk/>
            <pc:sldMk cId="422661036" sldId="2147471110"/>
            <ac:grpSpMk id="24" creationId="{78D87D44-9988-21BC-39DA-AA42AC26B22C}"/>
          </ac:grpSpMkLst>
        </pc:grpChg>
        <pc:picChg chg="mod">
          <ac:chgData name="Seol Kim (김설)" userId="e2f0179f-8c7c-4467-9afd-6b9b1800b720" providerId="ADAL" clId="{D476D138-4DB8-49CF-8886-1B79E584FD80}" dt="2025-09-05T04:29:22.688" v="225" actId="165"/>
          <ac:picMkLst>
            <pc:docMk/>
            <pc:sldMk cId="422661036" sldId="2147471110"/>
            <ac:picMk id="10" creationId="{8C5B8A19-B68E-D50E-DED0-B97928FA9F77}"/>
          </ac:picMkLst>
        </pc:picChg>
        <pc:picChg chg="mod">
          <ac:chgData name="Seol Kim (김설)" userId="e2f0179f-8c7c-4467-9afd-6b9b1800b720" providerId="ADAL" clId="{D476D138-4DB8-49CF-8886-1B79E584FD80}" dt="2025-09-05T04:29:31.897" v="230" actId="12788"/>
          <ac:picMkLst>
            <pc:docMk/>
            <pc:sldMk cId="422661036" sldId="2147471110"/>
            <ac:picMk id="13" creationId="{16912D1F-9D87-F499-95C8-A065A04AA146}"/>
          </ac:picMkLst>
        </pc:picChg>
        <pc:picChg chg="mod">
          <ac:chgData name="Seol Kim (김설)" userId="e2f0179f-8c7c-4467-9afd-6b9b1800b720" providerId="ADAL" clId="{D476D138-4DB8-49CF-8886-1B79E584FD80}" dt="2025-09-05T04:29:31.897" v="230" actId="12788"/>
          <ac:picMkLst>
            <pc:docMk/>
            <pc:sldMk cId="422661036" sldId="2147471110"/>
            <ac:picMk id="2051" creationId="{59FE5620-A2CC-0CB4-4541-D6CEA611A3CF}"/>
          </ac:picMkLst>
        </pc:picChg>
      </pc:sldChg>
      <pc:sldChg chg="addSp delSp modSp mod">
        <pc:chgData name="Seol Kim (김설)" userId="e2f0179f-8c7c-4467-9afd-6b9b1800b720" providerId="ADAL" clId="{D476D138-4DB8-49CF-8886-1B79E584FD80}" dt="2025-09-05T04:23:55.275" v="167" actId="165"/>
        <pc:sldMkLst>
          <pc:docMk/>
          <pc:sldMk cId="1411951235" sldId="2147471113"/>
        </pc:sldMkLst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3" creationId="{7F1B6B00-4700-6CDE-2355-7488EACB9B0E}"/>
          </ac:spMkLst>
        </pc:spChg>
        <pc:spChg chg="mod">
          <ac:chgData name="Seol Kim (김설)" userId="e2f0179f-8c7c-4467-9afd-6b9b1800b720" providerId="ADAL" clId="{D476D138-4DB8-49CF-8886-1B79E584FD80}" dt="2025-09-05T04:23:33.710" v="149" actId="20577"/>
          <ac:spMkLst>
            <pc:docMk/>
            <pc:sldMk cId="1411951235" sldId="2147471113"/>
            <ac:spMk id="6" creationId="{1AECEE7F-580A-4B70-0C7C-A4B0A0C23524}"/>
          </ac:spMkLst>
        </pc:spChg>
        <pc:spChg chg="del">
          <ac:chgData name="Seol Kim (김설)" userId="e2f0179f-8c7c-4467-9afd-6b9b1800b720" providerId="ADAL" clId="{D476D138-4DB8-49CF-8886-1B79E584FD80}" dt="2025-09-05T04:23:42.397" v="161" actId="478"/>
          <ac:spMkLst>
            <pc:docMk/>
            <pc:sldMk cId="1411951235" sldId="2147471113"/>
            <ac:spMk id="7" creationId="{738F46AD-E829-DF84-2362-4B4D31813857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22" creationId="{96041DD0-5482-5758-18FF-725209D0D8FB}"/>
          </ac:spMkLst>
        </pc:spChg>
        <pc:spChg chg="del">
          <ac:chgData name="Seol Kim (김설)" userId="e2f0179f-8c7c-4467-9afd-6b9b1800b720" providerId="ADAL" clId="{D476D138-4DB8-49CF-8886-1B79E584FD80}" dt="2025-09-05T04:23:39.612" v="160" actId="478"/>
          <ac:spMkLst>
            <pc:docMk/>
            <pc:sldMk cId="1411951235" sldId="2147471113"/>
            <ac:spMk id="23" creationId="{048789BB-3044-4AC0-0738-BF6EFD575E30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24" creationId="{10AE89E4-DA3F-5605-C87F-A8B7EE9D0341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42" creationId="{90F30C51-D23A-0F42-1FBF-5320E5575621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46" creationId="{D85B3BA9-50B4-0127-86AA-9E397A3A9C9C}"/>
          </ac:spMkLst>
        </pc:spChg>
        <pc:spChg chg="mod topLvl">
          <ac:chgData name="Seol Kim (김설)" userId="e2f0179f-8c7c-4467-9afd-6b9b1800b720" providerId="ADAL" clId="{D476D138-4DB8-49CF-8886-1B79E584FD80}" dt="2025-09-05T04:23:55.275" v="167" actId="165"/>
          <ac:spMkLst>
            <pc:docMk/>
            <pc:sldMk cId="1411951235" sldId="2147471113"/>
            <ac:spMk id="49" creationId="{D23936D6-E12C-B58B-E698-D630BCE3B0EA}"/>
          </ac:spMkLst>
        </pc:spChg>
        <pc:grpChg chg="add del mod">
          <ac:chgData name="Seol Kim (김설)" userId="e2f0179f-8c7c-4467-9afd-6b9b1800b720" providerId="ADAL" clId="{D476D138-4DB8-49CF-8886-1B79E584FD80}" dt="2025-09-05T04:23:55.275" v="167" actId="165"/>
          <ac:grpSpMkLst>
            <pc:docMk/>
            <pc:sldMk cId="1411951235" sldId="2147471113"/>
            <ac:grpSpMk id="8" creationId="{508A81F6-E7E7-F7D6-0532-319D17316315}"/>
          </ac:grpSpMkLst>
        </pc:grpChg>
        <pc:picChg chg="mod topLvl">
          <ac:chgData name="Seol Kim (김설)" userId="e2f0179f-8c7c-4467-9afd-6b9b1800b720" providerId="ADAL" clId="{D476D138-4DB8-49CF-8886-1B79E584FD80}" dt="2025-09-05T04:23:55.275" v="167" actId="165"/>
          <ac:picMkLst>
            <pc:docMk/>
            <pc:sldMk cId="1411951235" sldId="2147471113"/>
            <ac:picMk id="5122" creationId="{6879B589-80F1-E625-F033-F4255B01F3BF}"/>
          </ac:picMkLst>
        </pc:picChg>
        <pc:picChg chg="mod topLvl">
          <ac:chgData name="Seol Kim (김설)" userId="e2f0179f-8c7c-4467-9afd-6b9b1800b720" providerId="ADAL" clId="{D476D138-4DB8-49CF-8886-1B79E584FD80}" dt="2025-09-05T04:23:55.275" v="167" actId="165"/>
          <ac:picMkLst>
            <pc:docMk/>
            <pc:sldMk cId="1411951235" sldId="2147471113"/>
            <ac:picMk id="8194" creationId="{01271E0B-24F2-4974-230B-EF620BEBD028}"/>
          </ac:picMkLst>
        </pc:picChg>
        <pc:picChg chg="mod topLvl">
          <ac:chgData name="Seol Kim (김설)" userId="e2f0179f-8c7c-4467-9afd-6b9b1800b720" providerId="ADAL" clId="{D476D138-4DB8-49CF-8886-1B79E584FD80}" dt="2025-09-05T04:23:55.275" v="167" actId="165"/>
          <ac:picMkLst>
            <pc:docMk/>
            <pc:sldMk cId="1411951235" sldId="2147471113"/>
            <ac:picMk id="8196" creationId="{73330011-B482-258C-D91A-3AD1B91146E3}"/>
          </ac:picMkLst>
        </pc:picChg>
      </pc:sld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r>
              <a:rPr lang="ko-KR" altLang="en-US" sz="1050" b="1" err="1"/>
              <a:t>경쟁작</a:t>
            </a:r>
            <a:r>
              <a:rPr lang="ko-KR" altLang="en-US" sz="1050" b="1"/>
              <a:t> 중국 웹이벤트</a:t>
            </a:r>
            <a:r>
              <a:rPr lang="en-US" altLang="ko-KR" sz="1050" b="1"/>
              <a:t> vs PUBG OES </a:t>
            </a:r>
            <a:r>
              <a:rPr lang="ko-KR" altLang="en-US" sz="1050" b="1"/>
              <a:t>월별 이벤트 보상</a:t>
            </a:r>
            <a:r>
              <a:rPr lang="en-US" altLang="ko-KR" sz="1050" b="1"/>
              <a:t>(</a:t>
            </a:r>
            <a:r>
              <a:rPr lang="en-US" altLang="ko-KR" sz="1050" b="1" i="0" u="none" strike="noStrike" kern="1200" spc="0" baseline="0">
                <a:solidFill>
                  <a:prstClr val="whit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2025.01~07)</a:t>
            </a:r>
            <a:endParaRPr lang="ko-KR" altLang="ko-KR" sz="105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n-cs"/>
            </a:defRPr>
          </a:pPr>
          <a:endParaRPr lang="ko-KR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1208137145253989E-2"/>
          <c:y val="0.13079734695795392"/>
          <c:w val="0.87500659501324529"/>
          <c:h val="0.698481052464970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Deltaforce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23-41A5-8706-CDBDA3CDBC7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23-41A5-8706-CDBDA3CDBC7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23-41A5-8706-CDBDA3CDBC76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423-41A5-8706-CDBDA3CDBC76}"/>
                </c:ext>
              </c:extLst>
            </c:dLbl>
            <c:dLbl>
              <c:idx val="6"/>
              <c:layout>
                <c:manualLayout>
                  <c:x val="-2.867761647382811E-4"/>
                  <c:y val="-1.5213024413763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423-41A5-8706-CDBDA3CDBC76}"/>
                </c:ext>
              </c:extLst>
            </c:dLbl>
            <c:spPr>
              <a:solidFill>
                <a:schemeClr val="accent6">
                  <a:lumMod val="75000"/>
                  <a:alpha val="47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Sheet1!$B$2:$B$8</c:f>
              <c:numCache>
                <c:formatCode>\$#,##0.00_);[Red]\(\$#,##0.00\)</c:formatCode>
                <c:ptCount val="7"/>
                <c:pt idx="0">
                  <c:v>160</c:v>
                </c:pt>
                <c:pt idx="1">
                  <c:v>20</c:v>
                </c:pt>
                <c:pt idx="2">
                  <c:v>290</c:v>
                </c:pt>
                <c:pt idx="3">
                  <c:v>260</c:v>
                </c:pt>
                <c:pt idx="4">
                  <c:v>160</c:v>
                </c:pt>
                <c:pt idx="5">
                  <c:v>240</c:v>
                </c:pt>
                <c:pt idx="6">
                  <c:v>270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423-41A5-8706-CDBDA3CDBC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Valorant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423-41A5-8706-CDBDA3CDBC7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423-41A5-8706-CDBDA3CDBC7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423-41A5-8706-CDBDA3CDBC76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423-41A5-8706-CDBDA3CDBC76}"/>
                </c:ext>
              </c:extLst>
            </c:dLbl>
            <c:dLbl>
              <c:idx val="6"/>
              <c:layout>
                <c:manualLayout>
                  <c:x val="-4.5278218934028731E-2"/>
                  <c:y val="-9.154360058606923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423-41A5-8706-CDBDA3CDBC76}"/>
                </c:ext>
              </c:extLst>
            </c:dLbl>
            <c:spPr>
              <a:solidFill>
                <a:srgbClr val="C00000">
                  <a:alpha val="40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Sheet1!$C$2:$C$8</c:f>
              <c:numCache>
                <c:formatCode>\$#,##0.00_);[Red]\(\$#,##0.00\)</c:formatCode>
                <c:ptCount val="7"/>
                <c:pt idx="0">
                  <c:v>360</c:v>
                </c:pt>
                <c:pt idx="1">
                  <c:v>0</c:v>
                </c:pt>
                <c:pt idx="2">
                  <c:v>55</c:v>
                </c:pt>
                <c:pt idx="3">
                  <c:v>55</c:v>
                </c:pt>
                <c:pt idx="4">
                  <c:v>30</c:v>
                </c:pt>
                <c:pt idx="5">
                  <c:v>100</c:v>
                </c:pt>
                <c:pt idx="6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0423-41A5-8706-CDBDA3CDBC7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PUBG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423-41A5-8706-CDBDA3CDBC7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423-41A5-8706-CDBDA3CDBC7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423-41A5-8706-CDBDA3CDBC76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423-41A5-8706-CDBDA3CDBC76}"/>
                </c:ext>
              </c:extLst>
            </c:dLbl>
            <c:spPr>
              <a:solidFill>
                <a:srgbClr val="FFC000">
                  <a:alpha val="24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Sheet1!$D$2:$D$8</c:f>
              <c:numCache>
                <c:formatCode>\$#,##0.00_);[Red]\(\$#,##0.00\)</c:formatCode>
                <c:ptCount val="7"/>
                <c:pt idx="0">
                  <c:v>112.3</c:v>
                </c:pt>
                <c:pt idx="1">
                  <c:v>88.5</c:v>
                </c:pt>
                <c:pt idx="2">
                  <c:v>178.5</c:v>
                </c:pt>
                <c:pt idx="3">
                  <c:v>97.65</c:v>
                </c:pt>
                <c:pt idx="4">
                  <c:v>77.75</c:v>
                </c:pt>
                <c:pt idx="5">
                  <c:v>102.15</c:v>
                </c:pt>
                <c:pt idx="6">
                  <c:v>170.55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0423-41A5-8706-CDBDA3CDB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6399976"/>
        <c:axId val="526401056"/>
      </c:lineChart>
      <c:catAx>
        <c:axId val="526399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526401056"/>
        <c:crosses val="autoZero"/>
        <c:auto val="1"/>
        <c:lblAlgn val="ctr"/>
        <c:lblOffset val="100"/>
        <c:noMultiLvlLbl val="0"/>
      </c:catAx>
      <c:valAx>
        <c:axId val="526401056"/>
        <c:scaling>
          <c:orientation val="minMax"/>
          <c:max val="500"/>
          <c:min val="0"/>
        </c:scaling>
        <c:delete val="0"/>
        <c:axPos val="l"/>
        <c:numFmt formatCode="\$#,##0.00_);[Red]\(\$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52639997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/>
      </a:solidFill>
    </a:ln>
    <a:effectLst/>
  </c:spPr>
  <c:txPr>
    <a:bodyPr/>
    <a:lstStyle/>
    <a:p>
      <a:pPr>
        <a:defRPr>
          <a:solidFill>
            <a:schemeClr val="bg1"/>
          </a:solidFill>
          <a:latin typeface="Noto Sans KR" panose="020B0500000000000000" pitchFamily="34" charset="-127"/>
          <a:ea typeface="Noto Sans KR" panose="020B0500000000000000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66-4BB3-A655-096A429921C8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66-4BB3-A655-096A429921C8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827.4</c:v>
                </c:pt>
                <c:pt idx="1">
                  <c:v>265.00000000000011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1B-495F-BA7E-6631D925F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DDE10A5-AAFC-404B-BE7E-107BEA554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6D6195-3E23-4A3D-80B7-A6DB4C2B8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49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E816-EBE4-4B6A-85FE-018DBFC64A0C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2787E-07F8-4BCF-A94F-1CC577C16B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FEED2E-6F70-40ED-BFDD-707B3C3B3BDD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681279-B67D-4202-9402-C6830BBEF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3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2A0D8-37FE-24D8-FECC-DDBD67D38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F5FA63-8F11-D03F-70D4-4F1D23CAF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3C6DA6-B35F-43F8-5AB4-A397F42DB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DC64B-311F-DC0A-C0BA-EE759745A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6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4FF96-65E4-45ED-3AC1-DFBB49195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106465-D7C1-400D-1BCE-EB2658DA3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9D9042-CC93-4047-099C-EA27070FA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FBF265-3BD2-6D8E-EC9E-11FED3D5E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8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1F9FA-17CF-1BB2-86EE-44608255C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5123F6-7C7E-0E1C-8BFA-5BAD45054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979A6B-27BF-A261-C98D-86DA783EC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A71AC-FF0E-06D1-9EB4-A691EB28A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7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0B0F-3588-FA97-5B2D-9F610315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16FF98-775C-FDB4-C6E4-53DACE871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944208-6A76-86C2-6834-89106A971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0116D9-5BF9-5984-D63F-F948A1881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98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97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5D169-D010-E59D-6039-C54637638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2D792F-44EA-BCC1-235A-0862B10EC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647477-D94C-8823-98DF-E12B6F1E0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CACA10-EDCA-F31E-912F-A627914D5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835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3ACE-FF63-20BB-40A0-EDD3F7C0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EE5EA9-97A3-6D0C-C716-E564195F1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249C03-D85F-ECDC-201F-398EDF9AE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9EF25D-4F8D-A7A7-83C2-B812DA6FA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8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967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B6C54-5C1C-46C5-9376-3A1F42A3F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DE8F-D939-4AF0-9AFE-6736AD23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F6964-A886-4927-90C7-079AE1F4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F7FD7F-D798-40D2-B842-96BE38C75BC7}" type="datetime1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1A10A-F48F-45F8-B9ED-30642CC2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16111-A4A9-4B7D-A0D4-84E3B58A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64A0-7B0C-4FA3-8229-D39F82E6F8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375344BB-B620-46A5-89D8-B4F618E6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350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255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4407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7EF9A-83B1-464C-9B59-40AFCA09B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2143" y="62754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64A0-7B0C-4FA3-8229-D39F82E6F8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F95D2DD1-44FD-4810-BD7E-83892C2E9E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1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54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chart" Target="../charts/chart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9F339-173E-E19D-E926-C7D5F02D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0BBE86-868E-E680-49C3-80C0B11B63AD}"/>
              </a:ext>
            </a:extLst>
          </p:cNvPr>
          <p:cNvSpPr/>
          <p:nvPr/>
        </p:nvSpPr>
        <p:spPr>
          <a:xfrm>
            <a:off x="1341641" y="2843662"/>
            <a:ext cx="95087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g. New normal for idol collab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036350-A74F-6B11-8258-88648E20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57" y="2558696"/>
            <a:ext cx="453030" cy="3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8352E-24B1-6E61-D69F-E767ABB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D0A29964-DAB4-8485-103C-BFADC9323B53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2026년 이벤트 운영 방향성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1AF01D-7D79-3E17-AB61-15779D4A362B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9F9FB4-D34C-B7B9-7BBD-379B66A7C3FB}"/>
              </a:ext>
            </a:extLst>
          </p:cNvPr>
          <p:cNvCxnSpPr>
            <a:cxnSpLocks/>
          </p:cNvCxnSpPr>
          <p:nvPr/>
        </p:nvCxnSpPr>
        <p:spPr>
          <a:xfrm flipH="1">
            <a:off x="568548" y="4325399"/>
            <a:ext cx="1146715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DC64F0-1B86-BF25-C803-6209ED8664B6}"/>
              </a:ext>
            </a:extLst>
          </p:cNvPr>
          <p:cNvSpPr/>
          <p:nvPr/>
        </p:nvSpPr>
        <p:spPr>
          <a:xfrm>
            <a:off x="568548" y="1895057"/>
            <a:ext cx="758957" cy="233572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성수기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F8AB4B-AD4C-39BC-2553-D55FE8DF7127}"/>
              </a:ext>
            </a:extLst>
          </p:cNvPr>
          <p:cNvSpPr/>
          <p:nvPr/>
        </p:nvSpPr>
        <p:spPr>
          <a:xfrm>
            <a:off x="568548" y="4389368"/>
            <a:ext cx="758957" cy="23123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비수기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60B140-E13B-280A-2034-F95219ED19BE}"/>
              </a:ext>
            </a:extLst>
          </p:cNvPr>
          <p:cNvSpPr/>
          <p:nvPr/>
        </p:nvSpPr>
        <p:spPr>
          <a:xfrm>
            <a:off x="1468840" y="2199434"/>
            <a:ext cx="4221753" cy="16775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t>시즈널리티 기반 프로모션 규모 증대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r>
              <a:t>기존의 메인 시즌 및 핵심 업데이트를 기반으로 이벤트 규모 확대</a:t>
            </a:r>
          </a:p>
          <a:p>
            <a:r>
              <a:t>3월 N주년, 7~8월 여름방학, 9월 추석/중추절, 12월 대규모 월드 업데이트</a:t>
            </a:r>
          </a:p>
          <a:p>
            <a:r>
              <a:t>단순 보상과 OES 확장뿐만 아니라 노출·참여형 액션과 연계</a:t>
            </a:r>
          </a:p>
          <a:p>
            <a:r>
              <a:t>예) 스트리머 이벤트 유도 콘텐츠, 소셜 챌린지, e스포츠 이벤트 티저와 현장 이벤트 유도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D627BE-BF71-CFFB-3DA5-9DA5F527075E}"/>
              </a:ext>
            </a:extLst>
          </p:cNvPr>
          <p:cNvSpPr/>
          <p:nvPr/>
        </p:nvSpPr>
        <p:spPr>
          <a:xfrm>
            <a:off x="1468840" y="4693745"/>
            <a:ext cx="4221753" cy="17139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t>신규 모드 배치 및 집중 프로모션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r>
              <a:t>신규 개발된 Co-dev 모드를 비수기 타이밍에 배치하여 트래픽 방어 및 이용자 몰입 강화</a:t>
            </a:r>
          </a:p>
          <a:p>
            <a:r>
              <a:t>예) Binary Spot, Heist Royale 등 신규 모드를 해당 월의 메인 피처로 전면 노출 및 집중 홍보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6C52-C3EE-EF67-73A2-3C13489154B1}"/>
              </a:ext>
            </a:extLst>
          </p:cNvPr>
          <p:cNvSpPr txBox="1"/>
          <p:nvPr/>
        </p:nvSpPr>
        <p:spPr>
          <a:xfrm>
            <a:off x="8538215" y="4841459"/>
            <a:ext cx="34974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t>안정적인 비수기 유지를 위해 콘텐츠 강화 및 연계 이벤트 필요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r>
              <a:t>주년 중심 구조에서 벗어나, 3월부터 2분기로 이어지는 방어 전략 설계 (9월 추석 이후 동일)</a:t>
            </a:r>
          </a:p>
          <a:p>
            <a:r>
              <a:t>신규 모드 등 콘텐츠 배치와 함께 프로모션에 활용 가능한 보상을 적극 투입하여 트래픽 방어 시도</a:t>
            </a:r>
          </a:p>
        </p:txBody>
      </p:sp>
      <p:sp>
        <p:nvSpPr>
          <p:cNvPr id="15" name="Isosceles Triangle 38">
            <a:extLst>
              <a:ext uri="{FF2B5EF4-FFF2-40B4-BE49-F238E27FC236}">
                <a16:creationId xmlns:a16="http://schemas.microsoft.com/office/drawing/2014/main" id="{D92C7762-B6E1-2CF7-07B9-90949E4CB1CC}"/>
              </a:ext>
            </a:extLst>
          </p:cNvPr>
          <p:cNvSpPr/>
          <p:nvPr/>
        </p:nvSpPr>
        <p:spPr>
          <a:xfrm rot="5400000">
            <a:off x="8093139" y="279442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1Q (춘절, N주년, 만우절까지)</a:t>
            </a:r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Isosceles Triangle 38">
            <a:extLst>
              <a:ext uri="{FF2B5EF4-FFF2-40B4-BE49-F238E27FC236}">
                <a16:creationId xmlns:a16="http://schemas.microsoft.com/office/drawing/2014/main" id="{4758863E-027B-C0E8-21BE-6B61828AEFB9}"/>
              </a:ext>
            </a:extLst>
          </p:cNvPr>
          <p:cNvSpPr/>
          <p:nvPr/>
        </p:nvSpPr>
        <p:spPr>
          <a:xfrm rot="5400000">
            <a:off x="8093139" y="528233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3Q (여름 방학, 추석/중추절)</a:t>
            </a:r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28F239A-9E48-00D5-380E-F5A27A779D4F}"/>
              </a:ext>
            </a:extLst>
          </p:cNvPr>
          <p:cNvSpPr/>
          <p:nvPr/>
        </p:nvSpPr>
        <p:spPr>
          <a:xfrm>
            <a:off x="5984190" y="1886752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4Q 연말 (12월 대규모 월드)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1" name="Rectangle: Rounded Corners 26">
            <a:extLst>
              <a:ext uri="{FF2B5EF4-FFF2-40B4-BE49-F238E27FC236}">
                <a16:creationId xmlns:a16="http://schemas.microsoft.com/office/drawing/2014/main" id="{C47DF04E-C390-7F38-B786-40C6EDBBF0DA}"/>
              </a:ext>
            </a:extLst>
          </p:cNvPr>
          <p:cNvSpPr/>
          <p:nvPr/>
        </p:nvSpPr>
        <p:spPr>
          <a:xfrm>
            <a:off x="5984190" y="2777478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2Q (4~5월 개학 후 봄시즌)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E981942A-A85D-B2AE-B277-7F6808CF1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552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t>4Q (10~11월 추석과 연말 사이)</a:t>
            </a:r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231805-D6CC-4961-99A0-5E076D89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62" t="34489" r="36993"/>
          <a:stretch>
            <a:fillRect/>
          </a:stretch>
        </p:blipFill>
        <p:spPr>
          <a:xfrm>
            <a:off x="6005365" y="2118444"/>
            <a:ext cx="814373" cy="4923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DAA68E-7A7D-BEE3-FB82-F188573738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881" t="23115" r="36903"/>
          <a:stretch>
            <a:fillRect/>
          </a:stretch>
        </p:blipFill>
        <p:spPr>
          <a:xfrm>
            <a:off x="6588532" y="2147647"/>
            <a:ext cx="704895" cy="484641"/>
          </a:xfrm>
          <a:prstGeom prst="rect">
            <a:avLst/>
          </a:prstGeom>
        </p:spPr>
      </p:pic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23A90EA8-00AA-4A43-F146-61542357767D}"/>
              </a:ext>
            </a:extLst>
          </p:cNvPr>
          <p:cNvSpPr/>
          <p:nvPr/>
        </p:nvSpPr>
        <p:spPr>
          <a:xfrm>
            <a:off x="5984190" y="3523014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대응 방법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C30B52-0017-F733-1686-4E9096256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552" y="2982574"/>
            <a:ext cx="794616" cy="461074"/>
          </a:xfrm>
          <a:prstGeom prst="rect">
            <a:avLst/>
          </a:prstGeom>
        </p:spPr>
      </p:pic>
      <p:pic>
        <p:nvPicPr>
          <p:cNvPr id="29" name="그림 28" descr="무기, 액션 어드벤처 게임, PC 게임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49B9C-9968-9DDB-8F12-005FF3C60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68" y="3026415"/>
            <a:ext cx="775570" cy="4082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0A02F8-4AC0-39F1-8B18-583344C76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145" y="3806840"/>
            <a:ext cx="809481" cy="405749"/>
          </a:xfrm>
          <a:prstGeom prst="rect">
            <a:avLst/>
          </a:prstGeom>
        </p:spPr>
      </p:pic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F3EA3D8-6883-4891-1603-35DF2FAC294D}"/>
              </a:ext>
            </a:extLst>
          </p:cNvPr>
          <p:cNvSpPr/>
          <p:nvPr/>
        </p:nvSpPr>
        <p:spPr>
          <a:xfrm>
            <a:off x="5984190" y="442887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주요 대상 시즌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36" name="Rectangle: Rounded Corners 26">
            <a:extLst>
              <a:ext uri="{FF2B5EF4-FFF2-40B4-BE49-F238E27FC236}">
                <a16:creationId xmlns:a16="http://schemas.microsoft.com/office/drawing/2014/main" id="{95922EF9-04B1-9F47-EB83-2087D705F568}"/>
              </a:ext>
            </a:extLst>
          </p:cNvPr>
          <p:cNvSpPr/>
          <p:nvPr/>
        </p:nvSpPr>
        <p:spPr>
          <a:xfrm>
            <a:off x="5984190" y="568973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Binary Spot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AF4242-8727-66E2-3CDB-6FB4D8F15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9946" y="3806487"/>
            <a:ext cx="695939" cy="40574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5829FB-D178-A47B-5294-9C8753D91BAE}"/>
              </a:ext>
            </a:extLst>
          </p:cNvPr>
          <p:cNvGrpSpPr/>
          <p:nvPr/>
        </p:nvGrpSpPr>
        <p:grpSpPr>
          <a:xfrm>
            <a:off x="1416332" y="1588935"/>
            <a:ext cx="4274300" cy="278151"/>
            <a:chOff x="479376" y="1736335"/>
            <a:chExt cx="5529538" cy="3198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78D59D-FD97-522E-1B0A-302D62BE66DA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대응 방법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857151-B201-4ED3-741D-61A80F55D5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7490607-B7CC-238B-DA52-3B9CE471E1AC}"/>
              </a:ext>
            </a:extLst>
          </p:cNvPr>
          <p:cNvGrpSpPr/>
          <p:nvPr/>
        </p:nvGrpSpPr>
        <p:grpSpPr>
          <a:xfrm>
            <a:off x="5856531" y="1588935"/>
            <a:ext cx="2198504" cy="278151"/>
            <a:chOff x="479376" y="1736335"/>
            <a:chExt cx="5529538" cy="3198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DB634E-69B2-B3A2-DCBB-2C85F5D144A6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주요 대상 시즌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4192E2-83C8-4ABC-249C-AD031D003A7D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FA2AFD83-7356-627C-73B0-769048ACEF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9264" y="2190618"/>
            <a:ext cx="731933" cy="40876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3A5B1D-0D55-4C11-C160-665200FE4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059" y="4980961"/>
            <a:ext cx="1189464" cy="6498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FA5B44-0AE5-7A68-D6CB-9C8091E3CD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700827" y="5070397"/>
            <a:ext cx="1316904" cy="55630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8EF0972-4277-0145-5B88-12BFDF1F2C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6735" y="6103343"/>
            <a:ext cx="1068488" cy="598352"/>
          </a:xfrm>
          <a:prstGeom prst="rect">
            <a:avLst/>
          </a:prstGeom>
        </p:spPr>
      </p:pic>
      <p:sp>
        <p:nvSpPr>
          <p:cNvPr id="55" name="Rectangle: Rounded Corners 26">
            <a:extLst>
              <a:ext uri="{FF2B5EF4-FFF2-40B4-BE49-F238E27FC236}">
                <a16:creationId xmlns:a16="http://schemas.microsoft.com/office/drawing/2014/main" id="{1A0D80D6-B156-3C7F-C90D-0025841A1838}"/>
              </a:ext>
            </a:extLst>
          </p:cNvPr>
          <p:cNvSpPr/>
          <p:nvPr/>
        </p:nvSpPr>
        <p:spPr>
          <a:xfrm>
            <a:off x="6512065" y="4693745"/>
            <a:ext cx="887436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Heist Royale (Payday)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6" name="Rectangle: Rounded Corners 26">
            <a:extLst>
              <a:ext uri="{FF2B5EF4-FFF2-40B4-BE49-F238E27FC236}">
                <a16:creationId xmlns:a16="http://schemas.microsoft.com/office/drawing/2014/main" id="{9BD2EB25-3D92-4D46-7440-3AB5C8331FFE}"/>
              </a:ext>
            </a:extLst>
          </p:cNvPr>
          <p:cNvSpPr/>
          <p:nvPr/>
        </p:nvSpPr>
        <p:spPr>
          <a:xfrm>
            <a:off x="6299253" y="5867984"/>
            <a:ext cx="1313061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학습된 기존/복귀 유저와 신규 유저의 관심을 끌어낼 규모감 확대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329B04-1FCA-E7A3-1BCC-5B8ADAE025AE}"/>
              </a:ext>
            </a:extLst>
          </p:cNvPr>
          <p:cNvSpPr txBox="1"/>
          <p:nvPr/>
        </p:nvSpPr>
        <p:spPr>
          <a:xfrm>
            <a:off x="8538215" y="2385043"/>
            <a:ext cx="34974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t>기존/복귀 유저에게는 익숙한 재미를 강화하며 복귀 동인 제공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r>
              <a:t>신규 유저에게는 신선한 진입 포인트와 차별화된 경험 제공</a:t>
            </a:r>
          </a:p>
          <a:p>
            <a:r>
              <a:t>2026년 이벤트 방향성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F8C2C8-BEF3-127D-AA7F-B760C99E6EE1}"/>
              </a:ext>
            </a:extLst>
          </p:cNvPr>
          <p:cNvGrpSpPr/>
          <p:nvPr/>
        </p:nvGrpSpPr>
        <p:grpSpPr>
          <a:xfrm>
            <a:off x="8577126" y="1588935"/>
            <a:ext cx="3458606" cy="278151"/>
            <a:chOff x="479376" y="1736335"/>
            <a:chExt cx="5529538" cy="31981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FE0393-B833-7932-9A42-D90EAEFA3E4D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en-US" altLang="ko-KR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2026</a:t>
              </a:r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년 이벤트 방향성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64F9421-E35B-141E-EEC6-0915A1F96F73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722D47-D793-1372-92EA-723966109045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t>Pubg pc/console 2026 Roadmap: h. 2026 user incentive Strategy &amp;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4A2F2-7149-A169-FEF2-9C7462BED5C0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t>보상·콘텐츠 확장 기반 이벤트 Scale-up으로 성수기 트래픽 극대화 및 비수기 안정화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B916BC-0631-652F-9100-B1039C69552A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4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FE65B-A2F3-F3D7-434A-E7216C9FA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75B8B65-BF80-74AD-9171-BF282AC9E880}"/>
              </a:ext>
            </a:extLst>
          </p:cNvPr>
          <p:cNvSpPr/>
          <p:nvPr/>
        </p:nvSpPr>
        <p:spPr>
          <a:xfrm>
            <a:off x="0" y="1813813"/>
            <a:ext cx="12192000" cy="4600072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t>아이돌 콜라보의 점진적 스케일업을 위한 Lessons Learned 반영</a:t>
            </a:r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94DE788-1C6C-4C52-68DE-EFEF6EF48B0B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1E2171-F70F-0E4F-178D-9ACFAA5C4C22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ABC832-C174-AB83-728C-B4EBDD766218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점진적인 투자 비용 상승을 고려하여 효과와 지속력이 높은, 진화된 컨텐츠 및 캠페인 문법 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BFD9B-60E0-5592-FC1F-08DDDB23EABD}"/>
              </a:ext>
            </a:extLst>
          </p:cNvPr>
          <p:cNvSpPr txBox="1"/>
          <p:nvPr/>
        </p:nvSpPr>
        <p:spPr>
          <a:xfrm>
            <a:off x="0" y="1175158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82563" indent="-182563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pPr marL="0" indent="0" algn="ctr">
              <a:buNone/>
            </a:pPr>
            <a:r>
              <a:t>Pubg pc/console 2026 Roadmap: g. New normal for idol collab</a:t>
            </a:r>
            <a:endParaRPr lang="en-US" altLang="ko-KR" sz="1600" b="1"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D647C-1878-056E-5B3B-DF683772FAB7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t>BLACKPINK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CD437EF-87AF-B055-D17F-9C41AEBE627A}"/>
              </a:ext>
            </a:extLst>
          </p:cNvPr>
          <p:cNvSpPr/>
          <p:nvPr/>
        </p:nvSpPr>
        <p:spPr>
          <a:xfrm>
            <a:off x="0" y="3282935"/>
            <a:ext cx="8391525" cy="484632"/>
          </a:xfrm>
          <a:prstGeom prst="rightArrow">
            <a:avLst/>
          </a:prstGeom>
          <a:solidFill>
            <a:srgbClr val="D0CECE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 defTabSz="540000" eaLnBrk="0" latinLnBrk="0" hangingPunct="0"/>
            <a:r>
              <a:t>첫 걸그룹 콜라보 도전테마 아이템 판매</a:t>
            </a:r>
            <a:endParaRPr lang="ko-KR" altLang="en-US" sz="1100" b="1">
              <a:solidFill>
                <a:schemeClr val="tx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CFB277D-DB2E-565F-B0DC-0BFE78E2CCEE}"/>
              </a:ext>
            </a:extLst>
          </p:cNvPr>
          <p:cNvGrpSpPr/>
          <p:nvPr/>
        </p:nvGrpSpPr>
        <p:grpSpPr>
          <a:xfrm>
            <a:off x="675312" y="2557186"/>
            <a:ext cx="2262625" cy="3135729"/>
            <a:chOff x="675312" y="2557186"/>
            <a:chExt cx="2262625" cy="3135729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2C0AB95-474B-0CB3-2FBE-8C7536DD26CF}"/>
                </a:ext>
              </a:extLst>
            </p:cNvPr>
            <p:cNvSpPr/>
            <p:nvPr/>
          </p:nvSpPr>
          <p:spPr>
            <a:xfrm>
              <a:off x="838559" y="2557186"/>
              <a:ext cx="1936130" cy="1936130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141" r="-40141"/>
              </a:stretch>
            </a:blipFill>
            <a:ln w="12700">
              <a:solidFill>
                <a:srgbClr val="FFAA00"/>
              </a:solidFill>
            </a:ln>
            <a:effectLst>
              <a:glow rad="50800">
                <a:schemeClr val="accent2">
                  <a:satMod val="175000"/>
                  <a:alpha val="30000"/>
                </a:schemeClr>
              </a:glow>
              <a:reflection blurRad="6350" stA="20000" endPos="30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4615BB-6ECF-DA36-F4EF-7BB15C33840E}"/>
                </a:ext>
              </a:extLst>
            </p:cNvPr>
            <p:cNvSpPr txBox="1"/>
            <p:nvPr/>
          </p:nvSpPr>
          <p:spPr>
            <a:xfrm>
              <a:off x="675312" y="4800363"/>
              <a:ext cx="2262625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AA00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BLACKPINK</a:t>
              </a:r>
            </a:p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첫 걸그룹 콜라보 도전</a:t>
              </a:r>
              <a:br>
                <a:rPr lang="en-US" altLang="ko-KR" sz="16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6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테마 아이템 판매</a:t>
              </a:r>
              <a:endPara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7AED16-4990-BF53-B1A4-58CF04AFE881}"/>
              </a:ext>
            </a:extLst>
          </p:cNvPr>
          <p:cNvGrpSpPr/>
          <p:nvPr/>
        </p:nvGrpSpPr>
        <p:grpSpPr>
          <a:xfrm>
            <a:off x="2976037" y="2557186"/>
            <a:ext cx="2452932" cy="3135729"/>
            <a:chOff x="3298751" y="2557186"/>
            <a:chExt cx="2452932" cy="313572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4B0F1B8-7495-DE9A-E6A4-F33B4DBC0ED7}"/>
                </a:ext>
              </a:extLst>
            </p:cNvPr>
            <p:cNvSpPr/>
            <p:nvPr/>
          </p:nvSpPr>
          <p:spPr>
            <a:xfrm>
              <a:off x="3606325" y="2557186"/>
              <a:ext cx="1936130" cy="1936130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13" b="-313"/>
              </a:stretch>
            </a:blipFill>
            <a:ln w="12700">
              <a:solidFill>
                <a:srgbClr val="FFAA00"/>
              </a:solidFill>
            </a:ln>
            <a:effectLst>
              <a:glow rad="50800">
                <a:schemeClr val="accent2">
                  <a:satMod val="175000"/>
                  <a:alpha val="30000"/>
                </a:schemeClr>
              </a:glow>
              <a:reflection blurRad="6350" stA="20000" endPos="30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ABE086-2D3C-53DA-804F-D013F696832A}"/>
                </a:ext>
              </a:extLst>
            </p:cNvPr>
            <p:cNvSpPr txBox="1"/>
            <p:nvPr/>
          </p:nvSpPr>
          <p:spPr>
            <a:xfrm>
              <a:off x="3298751" y="4800363"/>
              <a:ext cx="245293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AA00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NEWJEANS</a:t>
              </a:r>
            </a:p>
            <a:p>
              <a:pPr algn="ctr"/>
              <a:r>
                <a:rPr lang="ko-KR" altLang="en-US" sz="1600" b="0" i="0">
                  <a:solidFill>
                    <a:schemeClr val="bg1"/>
                  </a:solidFill>
                  <a:effectLst/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캐릭터 스킨 제작</a:t>
              </a:r>
              <a:endParaRPr lang="en-US" altLang="ko-KR" sz="16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/>
              <a:r>
                <a:rPr lang="ko-KR" altLang="en-US" sz="1600" b="0" i="0">
                  <a:solidFill>
                    <a:schemeClr val="bg1"/>
                  </a:solidFill>
                  <a:effectLst/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추가 상품</a:t>
              </a:r>
              <a:r>
                <a:rPr lang="en-US" altLang="ko-KR" sz="1600" b="0" i="0">
                  <a:solidFill>
                    <a:schemeClr val="bg1"/>
                  </a:solidFill>
                  <a:effectLst/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/BM &amp; 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월드 스펙</a:t>
              </a:r>
              <a:endParaRPr lang="en-US" altLang="ko-KR" sz="1600" b="0" i="0">
                <a:solidFill>
                  <a:schemeClr val="bg1"/>
                </a:solidFill>
                <a:effectLst/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6F6BE712-AA79-EB5D-7A2C-69FE1DF1FEAE}"/>
              </a:ext>
            </a:extLst>
          </p:cNvPr>
          <p:cNvSpPr/>
          <p:nvPr/>
        </p:nvSpPr>
        <p:spPr>
          <a:xfrm>
            <a:off x="5725470" y="2557186"/>
            <a:ext cx="1936130" cy="193613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4016" t="82" r="-13762" b="-82"/>
            </a:stretch>
          </a:blipFill>
          <a:ln w="12700">
            <a:solidFill>
              <a:srgbClr val="FFAA00"/>
            </a:solidFill>
          </a:ln>
          <a:effectLst>
            <a:glow rad="50800">
              <a:schemeClr val="accent2">
                <a:satMod val="175000"/>
                <a:alpha val="30000"/>
              </a:schemeClr>
            </a:glow>
            <a:reflection blurRad="6350" stA="20000" endPos="30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NEWJEANS</a:t>
            </a:r>
            <a:endParaRPr lang="ko-KR" altLang="en-US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0F1AB-6ECC-6429-0986-32A92A1D30A3}"/>
              </a:ext>
            </a:extLst>
          </p:cNvPr>
          <p:cNvSpPr txBox="1"/>
          <p:nvPr/>
        </p:nvSpPr>
        <p:spPr>
          <a:xfrm>
            <a:off x="5467069" y="4800363"/>
            <a:ext cx="24529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캐릭터 스킨 제작</a:t>
            </a:r>
          </a:p>
          <a:p>
            <a:r>
              <a:t>추가 상품/BM &amp; 월드 스펙</a:t>
            </a:r>
          </a:p>
          <a:p>
            <a:r>
              <a:t>AESPA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068A4EF-4586-844B-9A6C-1EA58DB462ED}"/>
              </a:ext>
            </a:extLst>
          </p:cNvPr>
          <p:cNvSpPr/>
          <p:nvPr/>
        </p:nvSpPr>
        <p:spPr>
          <a:xfrm>
            <a:off x="8534613" y="2152940"/>
            <a:ext cx="2818828" cy="2744622"/>
          </a:xfrm>
          <a:prstGeom prst="ellipse">
            <a:avLst/>
          </a:prstGeom>
          <a:noFill/>
          <a:ln w="76200">
            <a:solidFill>
              <a:srgbClr val="FF9F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t>콜라보 음원 발매</a:t>
            </a:r>
            <a:endParaRPr lang="ko-KR" altLang="en-US" sz="1600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r>
              <a:t>이스포츠와의 연계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841B28-34DC-3A79-5D24-9975C3AC9022}"/>
              </a:ext>
            </a:extLst>
          </p:cNvPr>
          <p:cNvSpPr txBox="1"/>
          <p:nvPr/>
        </p:nvSpPr>
        <p:spPr>
          <a:xfrm>
            <a:off x="8717561" y="5190869"/>
            <a:ext cx="2452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t>팬덤이 원하는 경험을 PUBG 안에서 신선하게 제공 +</a:t>
            </a:r>
            <a:endParaRPr lang="en-US" altLang="ko-KR" sz="1600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2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56C44-8456-5DF4-6906-CFD34F94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31D684A-08DE-CF80-EA78-8A84B7A272D1}"/>
              </a:ext>
            </a:extLst>
          </p:cNvPr>
          <p:cNvSpPr/>
          <p:nvPr/>
        </p:nvSpPr>
        <p:spPr>
          <a:xfrm>
            <a:off x="0" y="1955548"/>
            <a:ext cx="12192000" cy="4902451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t>캠페인 고도화를 통한 신고점 갱신 및 New Normal 실현</a:t>
            </a:r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F5D73DA-0FB3-AAA1-39F6-45E7EC323E99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917B3C-B9CB-E9A5-C6CA-A0A8101E76E0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8C6501-C848-097F-2FB2-6D041C260E96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t>기존 IVE, PUBG만의 IVE, 그리고 이 둘이 합쳐진 PGC가 최종장이 되도록 단계별 스케일 업 진행11월에는 IVE의 신규 음반이, 12월에는 IVE와 PUBG의 프로젝트 음반이 중심이 된 PGC가 그 피날레를 장석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CEE7F-580A-4B70-0C7C-A4B0A0C23524}"/>
              </a:ext>
            </a:extLst>
          </p:cNvPr>
          <p:cNvSpPr txBox="1"/>
          <p:nvPr/>
        </p:nvSpPr>
        <p:spPr>
          <a:xfrm>
            <a:off x="0" y="117515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82563" indent="-182563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pPr marL="0" indent="0" algn="ctr">
              <a:buNone/>
            </a:pPr>
            <a:r>
              <a:t>Pubg pc/console 2026 Roadmap: g. New normal for idol collab</a:t>
            </a:r>
            <a:endParaRPr lang="en-US" altLang="ko-KR" sz="1600" b="1"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D974C-2C40-3436-4FF1-7B5687102E71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t>november</a:t>
            </a:r>
          </a:p>
        </p:txBody>
      </p:sp>
      <p:sp>
        <p:nvSpPr>
          <p:cNvPr id="22" name="Rectangle: Rounded Corners 20">
            <a:extLst>
              <a:ext uri="{FF2B5EF4-FFF2-40B4-BE49-F238E27FC236}">
                <a16:creationId xmlns:a16="http://schemas.microsoft.com/office/drawing/2014/main" id="{96041DD0-5482-5758-18FF-725209D0D8FB}"/>
              </a:ext>
            </a:extLst>
          </p:cNvPr>
          <p:cNvSpPr/>
          <p:nvPr/>
        </p:nvSpPr>
        <p:spPr>
          <a:xfrm>
            <a:off x="1972162" y="1805863"/>
            <a:ext cx="1103070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december</a:t>
            </a:r>
            <a:endParaRPr lang="ko-KR" altLang="en-US" sz="1600" b="1">
              <a:solidFill>
                <a:schemeClr val="bg1"/>
              </a:solidFill>
              <a:latin typeface="KRAFTON_Font" pitchFamily="2" charset="0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4" name="Rectangle: Rounded Corners 20">
            <a:extLst>
              <a:ext uri="{FF2B5EF4-FFF2-40B4-BE49-F238E27FC236}">
                <a16:creationId xmlns:a16="http://schemas.microsoft.com/office/drawing/2014/main" id="{10AE89E4-DA3F-5605-C87F-A8B7EE9D0341}"/>
              </a:ext>
            </a:extLst>
          </p:cNvPr>
          <p:cNvSpPr/>
          <p:nvPr/>
        </p:nvSpPr>
        <p:spPr>
          <a:xfrm>
            <a:off x="7370948" y="1805863"/>
            <a:ext cx="1103070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IVE in PUBG: 입장IVE의 신곡 발매일과 주요 활동 기간을 10월 콜라보 기간과 합치, 게임 내/외적 활동을 통한 노출 강화</a:t>
            </a:r>
            <a:endParaRPr lang="ko-KR" altLang="en-US" sz="1600" b="1">
              <a:solidFill>
                <a:schemeClr val="bg1"/>
              </a:solidFill>
              <a:latin typeface="KRAFTON_Font" pitchFamily="2" charset="0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42" name="직사각형 14">
            <a:extLst>
              <a:ext uri="{FF2B5EF4-FFF2-40B4-BE49-F238E27FC236}">
                <a16:creationId xmlns:a16="http://schemas.microsoft.com/office/drawing/2014/main" id="{90F30C51-D23A-0F42-1FBF-5320E5575621}"/>
              </a:ext>
            </a:extLst>
          </p:cNvPr>
          <p:cNvSpPr/>
          <p:nvPr/>
        </p:nvSpPr>
        <p:spPr>
          <a:xfrm>
            <a:off x="792201" y="4453388"/>
            <a:ext cx="3462993" cy="1758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 latinLnBrk="0">
              <a:spcAft>
                <a:spcPts val="300"/>
              </a:spcAft>
            </a:pPr>
            <a:r>
              <a:t>월드 런칭, IVE 자체 신곡 컨셉 페이셜+의상 스킨 릴리즈</a:t>
            </a:r>
            <a:endParaRPr lang="en-US" altLang="ko-KR" sz="12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r>
              <a:t>기존 콜라보 문법을 그대로 따라서 진행</a:t>
            </a:r>
          </a:p>
          <a:p/>
          <a:p/>
          <a:p>
            <a:r>
              <a:t>IVE in PUBG: 확장IVE가 PUBG의 콜라보레이션 곡으로 1-2주간 프로젝트성 활동 진행</a:t>
            </a:r>
          </a:p>
        </p:txBody>
      </p:sp>
      <p:sp>
        <p:nvSpPr>
          <p:cNvPr id="46" name="직사각형 14">
            <a:extLst>
              <a:ext uri="{FF2B5EF4-FFF2-40B4-BE49-F238E27FC236}">
                <a16:creationId xmlns:a16="http://schemas.microsoft.com/office/drawing/2014/main" id="{D85B3BA9-50B4-0127-86AA-9E397A3A9C9C}"/>
              </a:ext>
            </a:extLst>
          </p:cNvPr>
          <p:cNvSpPr/>
          <p:nvPr/>
        </p:nvSpPr>
        <p:spPr>
          <a:xfrm>
            <a:off x="4459490" y="4455613"/>
            <a:ext cx="3462993" cy="1758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 latinLnBrk="0">
              <a:spcAft>
                <a:spcPts val="300"/>
              </a:spcAft>
            </a:pPr>
            <a:r>
              <a:t>PUBG 콜라보레이션 상품 추가 출시 및 온/오프라인 활동 진행</a:t>
            </a:r>
            <a:endParaRPr lang="en-US" altLang="ko-KR" sz="1400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r>
              <a:t>콜라보레이션 미니 앨범 출시, 구매 시 게임 내에서 획득할 수 있는 아이템 제공</a:t>
            </a:r>
          </a:p>
          <a:p>
            <a:r>
              <a:t>각 멤버의 이름으로 팬덤에게만 제공할 수 있는 인게임 보상 추가 제작</a:t>
            </a:r>
          </a:p>
          <a:p/>
          <a:p/>
          <a:p>
            <a:r>
              <a:t>IVE in PUBG: 통합</a:t>
            </a:r>
          </a:p>
        </p:txBody>
      </p:sp>
      <p:sp>
        <p:nvSpPr>
          <p:cNvPr id="49" name="직사각형 14">
            <a:extLst>
              <a:ext uri="{FF2B5EF4-FFF2-40B4-BE49-F238E27FC236}">
                <a16:creationId xmlns:a16="http://schemas.microsoft.com/office/drawing/2014/main" id="{D23936D6-E12C-B58B-E698-D630BCE3B0EA}"/>
              </a:ext>
            </a:extLst>
          </p:cNvPr>
          <p:cNvSpPr/>
          <p:nvPr/>
        </p:nvSpPr>
        <p:spPr>
          <a:xfrm>
            <a:off x="7936807" y="4453388"/>
            <a:ext cx="3462993" cy="1758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algn="ctr" latinLnBrk="0">
              <a:spcAft>
                <a:spcPts val="300"/>
              </a:spcAft>
            </a:pPr>
            <a:r>
              <a:t>10월, 11월 콜라보레이션의 피날레를 장식하는 축하 공연 진행 및 성수 등의 사이트를 활용한 적극적 오프라인 액션 전개</a:t>
            </a:r>
            <a:endParaRPr lang="en-US" altLang="ko-KR" sz="1600" b="1"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r>
              <a:t>PGC 중심 오프라인 이벤트 전개: PGC 축하 공연 가동 및 PGC 직관이 어려운 10대 팬덤을 위한 팬페스타, 뷰잉파티 등 진행</a:t>
            </a:r>
          </a:p>
        </p:txBody>
      </p:sp>
      <p:pic>
        <p:nvPicPr>
          <p:cNvPr id="5122" name="Picture 2" descr="아이브, 7개월 만에 컴백…6연속 밀리언 도전｜동아일보">
            <a:extLst>
              <a:ext uri="{FF2B5EF4-FFF2-40B4-BE49-F238E27FC236}">
                <a16:creationId xmlns:a16="http://schemas.microsoft.com/office/drawing/2014/main" id="{6879B589-80F1-E625-F033-F4255B01F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50" y="2316482"/>
            <a:ext cx="3075495" cy="205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7F1B6B00-4700-6CDE-2355-7488EACB9B0E}"/>
              </a:ext>
            </a:extLst>
          </p:cNvPr>
          <p:cNvSpPr/>
          <p:nvPr/>
        </p:nvSpPr>
        <p:spPr>
          <a:xfrm rot="5400000">
            <a:off x="4094159" y="3237659"/>
            <a:ext cx="526366" cy="2079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194" name="Picture 2" descr="아이브, 완벽 라이브→신곡 무대 최초 공개까지 '팬 콘서트' 성료 - 매일일보">
            <a:extLst>
              <a:ext uri="{FF2B5EF4-FFF2-40B4-BE49-F238E27FC236}">
                <a16:creationId xmlns:a16="http://schemas.microsoft.com/office/drawing/2014/main" id="{01271E0B-24F2-4974-230B-EF620BEB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556" y="2319045"/>
            <a:ext cx="3075495" cy="204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배틀그라운드x에스파' 협업 음원 인게임 적용…전용 이모트 스테이지 등 특별한 연출도 &lt; 게임 &lt; 기사본문 - 중앙이코노미뉴스">
            <a:extLst>
              <a:ext uri="{FF2B5EF4-FFF2-40B4-BE49-F238E27FC236}">
                <a16:creationId xmlns:a16="http://schemas.microsoft.com/office/drawing/2014/main" id="{73330011-B482-258C-D91A-3AD1B9114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39" y="2475383"/>
            <a:ext cx="3075495" cy="17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951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0A8EE-83BD-EB9E-5646-D1F01819F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5673D8-CBCF-AC1A-84CC-69A01EC0858C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7CA179-5A6D-826F-5B7B-84490BB8BEF9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4DE3C1-15F8-B6A9-13B9-B59B3C29EF36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투자를 성과로 전환하기 위한 판매 스킴 제안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FBC12-F0FA-6917-7F7D-906621DD391B}"/>
              </a:ext>
            </a:extLst>
          </p:cNvPr>
          <p:cNvSpPr txBox="1"/>
          <p:nvPr/>
        </p:nvSpPr>
        <p:spPr>
          <a:xfrm>
            <a:off x="0" y="1175158"/>
            <a:ext cx="1219200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82563" indent="-182563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pPr marL="0" indent="0" algn="ctr">
              <a:buNone/>
            </a:pPr>
            <a:r>
              <a:t>특정 멤버에게 인기도가 편중되어 있는 그룹 특성을 감안하여, 매출을 극대화할 수 있는 방안 모색 시도</a:t>
            </a:r>
            <a:endParaRPr lang="en-US" altLang="ko-KR" sz="1600" b="1"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r>
              <a:t>11월, 12월 예정 된 캠페인 액션에 따라 매출을 1,2차로 부스팅 할 수 있도록 분기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02ABB-0988-A317-B84F-FAE19DA92FEA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t>Pubg pc/console 2026 Roadmap: g. New normal for idol collab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9B1901BB-8003-46AD-547D-85CEFD259D4A}"/>
              </a:ext>
            </a:extLst>
          </p:cNvPr>
          <p:cNvSpPr/>
          <p:nvPr/>
        </p:nvSpPr>
        <p:spPr>
          <a:xfrm>
            <a:off x="658812" y="1971620"/>
            <a:ext cx="5269939" cy="492447"/>
          </a:xfrm>
          <a:prstGeom prst="round2Same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Case 1: 컨셉당 한달씩 판매,  픽업 가챠 형태 차용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8EF67265-47D3-54B2-8F99-75A6622F3CAA}"/>
              </a:ext>
            </a:extLst>
          </p:cNvPr>
          <p:cNvSpPr/>
          <p:nvPr/>
        </p:nvSpPr>
        <p:spPr>
          <a:xfrm>
            <a:off x="6226736" y="1971620"/>
            <a:ext cx="5269939" cy="492447"/>
          </a:xfrm>
          <a:prstGeom prst="round2Same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Case 2: 멤버별 제작소 운영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B64626-9E32-7CCC-2018-026A3976E11E}"/>
              </a:ext>
            </a:extLst>
          </p:cNvPr>
          <p:cNvSpPr/>
          <p:nvPr/>
        </p:nvSpPr>
        <p:spPr>
          <a:xfrm>
            <a:off x="658812" y="2464067"/>
            <a:ext cx="5269939" cy="3952607"/>
          </a:xfrm>
          <a:prstGeom prst="rect">
            <a:avLst/>
          </a:prstGeom>
          <a:noFill/>
          <a:ln>
            <a:solidFill>
              <a:srgbClr val="FFA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11월</a:t>
            </a:r>
            <a:endParaRPr lang="ko-KR" altLang="en-US" sz="16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671BB5-6B7C-3242-A8D8-3A7E91A1CF15}"/>
              </a:ext>
            </a:extLst>
          </p:cNvPr>
          <p:cNvSpPr/>
          <p:nvPr/>
        </p:nvSpPr>
        <p:spPr>
          <a:xfrm>
            <a:off x="6226736" y="2464067"/>
            <a:ext cx="5269939" cy="3952607"/>
          </a:xfrm>
          <a:prstGeom prst="rect">
            <a:avLst/>
          </a:prstGeom>
          <a:noFill/>
          <a:ln>
            <a:solidFill>
              <a:srgbClr val="FFA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W1</a:t>
            </a:r>
            <a:endParaRPr lang="ko-KR" altLang="en-US" sz="16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7FFBC69-0E37-AD43-B96F-441397642668}"/>
              </a:ext>
            </a:extLst>
          </p:cNvPr>
          <p:cNvGrpSpPr/>
          <p:nvPr/>
        </p:nvGrpSpPr>
        <p:grpSpPr>
          <a:xfrm>
            <a:off x="837398" y="2637281"/>
            <a:ext cx="4908884" cy="1669933"/>
            <a:chOff x="837398" y="2637281"/>
            <a:chExt cx="4908884" cy="176855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BEBE2C-01E4-C903-4ABD-119DD2791B5D}"/>
                </a:ext>
              </a:extLst>
            </p:cNvPr>
            <p:cNvSpPr/>
            <p:nvPr/>
          </p:nvSpPr>
          <p:spPr>
            <a:xfrm>
              <a:off x="837398" y="2637281"/>
              <a:ext cx="452388" cy="17685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11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월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5F0CE63-5C6E-DCD2-7DB0-AEB0C4A0F625}"/>
                </a:ext>
              </a:extLst>
            </p:cNvPr>
            <p:cNvSpPr/>
            <p:nvPr/>
          </p:nvSpPr>
          <p:spPr>
            <a:xfrm>
              <a:off x="1351752" y="2637281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W1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36E437-3726-10F7-DA71-8D1A94704E55}"/>
                </a:ext>
              </a:extLst>
            </p:cNvPr>
            <p:cNvSpPr/>
            <p:nvPr/>
          </p:nvSpPr>
          <p:spPr>
            <a:xfrm>
              <a:off x="1351752" y="3096688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W2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1CE247-FDC2-FE10-B04C-447DE49A3A71}"/>
                </a:ext>
              </a:extLst>
            </p:cNvPr>
            <p:cNvSpPr/>
            <p:nvPr/>
          </p:nvSpPr>
          <p:spPr>
            <a:xfrm>
              <a:off x="1351752" y="3556094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W3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EEAFB2-1C81-B26C-AAC6-419432C6E92E}"/>
                </a:ext>
              </a:extLst>
            </p:cNvPr>
            <p:cNvSpPr/>
            <p:nvPr/>
          </p:nvSpPr>
          <p:spPr>
            <a:xfrm>
              <a:off x="1351752" y="4015502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W4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CB78ED7-FF18-1E7C-5DA0-1422ADF6B541}"/>
                </a:ext>
              </a:extLst>
            </p:cNvPr>
            <p:cNvSpPr/>
            <p:nvPr/>
          </p:nvSpPr>
          <p:spPr>
            <a:xfrm>
              <a:off x="1785088" y="2637281"/>
              <a:ext cx="3961194" cy="17685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ko-KR" altLang="en-US" sz="1400" b="1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컨셉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W1: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레이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리즈 확률 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UP</a:t>
              </a: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W2: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유진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이서 확률 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UP</a:t>
              </a: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W3: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원영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가을 확률 </a:t>
              </a: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UP</a:t>
              </a: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W4: 6</a:t>
              </a:r>
              <a:r>
                <a:rPr lang="ko-KR" altLang="en-US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확률 동등하게 재조정</a:t>
              </a:r>
              <a:endParaRPr lang="en-US" altLang="ko-KR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marL="182563" indent="-182563" algn="ctr" latinLnBrk="0">
                <a:buFont typeface="Wingdings" panose="05000000000000000000" pitchFamily="2" charset="2"/>
                <a:buChar char="§"/>
              </a:pPr>
              <a:endParaRPr lang="en-US" altLang="ko-KR" sz="8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/>
              <a:r>
                <a:rPr lang="en-US" altLang="ko-KR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※ 6</a:t>
              </a:r>
              <a:r>
                <a:rPr lang="ko-KR" altLang="en-US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ko-KR" altLang="en-US" sz="11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페이셜</a:t>
              </a:r>
              <a:r>
                <a:rPr lang="ko-KR" altLang="en-US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확률은 동일하게 세팅하되</a:t>
              </a:r>
              <a:r>
                <a:rPr lang="en-US" altLang="ko-KR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br>
                <a:rPr lang="en-US" altLang="ko-KR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1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특정 멤버 확률만 일시적으로 상향 조정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EF010D-CC8E-0C39-0FDE-6925C7D910CD}"/>
              </a:ext>
            </a:extLst>
          </p:cNvPr>
          <p:cNvSpPr/>
          <p:nvPr/>
        </p:nvSpPr>
        <p:spPr>
          <a:xfrm>
            <a:off x="1351752" y="4604496"/>
            <a:ext cx="361546" cy="368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W2</a:t>
            </a:r>
            <a:endParaRPr lang="ko-KR" altLang="en-US" sz="14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5EC30A-4D53-7854-FD21-57BE992429F1}"/>
              </a:ext>
            </a:extLst>
          </p:cNvPr>
          <p:cNvSpPr/>
          <p:nvPr/>
        </p:nvSpPr>
        <p:spPr>
          <a:xfrm>
            <a:off x="1351752" y="5027962"/>
            <a:ext cx="361546" cy="368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W3</a:t>
            </a:r>
            <a:endParaRPr lang="ko-KR" altLang="en-US" sz="14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E5AFC7-EC08-F389-EB1E-3BA059C245AF}"/>
              </a:ext>
            </a:extLst>
          </p:cNvPr>
          <p:cNvSpPr/>
          <p:nvPr/>
        </p:nvSpPr>
        <p:spPr>
          <a:xfrm>
            <a:off x="1351752" y="5451428"/>
            <a:ext cx="361546" cy="368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W4</a:t>
            </a:r>
            <a:endParaRPr lang="ko-KR" altLang="en-US" sz="14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C1B2EE-E174-3E2A-D533-6F58EB46BCD6}"/>
              </a:ext>
            </a:extLst>
          </p:cNvPr>
          <p:cNvSpPr/>
          <p:nvPr/>
        </p:nvSpPr>
        <p:spPr>
          <a:xfrm>
            <a:off x="1351752" y="5874894"/>
            <a:ext cx="361546" cy="368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아이브 신곡 컨셉 박스</a:t>
            </a:r>
            <a:endParaRPr lang="ko-KR" altLang="en-US" sz="1400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D128B-FDB7-E952-6934-815E6B17F5AC}"/>
              </a:ext>
            </a:extLst>
          </p:cNvPr>
          <p:cNvSpPr/>
          <p:nvPr/>
        </p:nvSpPr>
        <p:spPr>
          <a:xfrm>
            <a:off x="837398" y="4604496"/>
            <a:ext cx="452388" cy="16389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W1: 레이, 리즈 확률 UP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DBAAB5-4D6C-DBAB-E417-888670C337B1}"/>
              </a:ext>
            </a:extLst>
          </p:cNvPr>
          <p:cNvSpPr/>
          <p:nvPr/>
        </p:nvSpPr>
        <p:spPr>
          <a:xfrm>
            <a:off x="1785087" y="4604496"/>
            <a:ext cx="3961194" cy="16389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>
              <a:spcAft>
                <a:spcPts val="600"/>
              </a:spcAft>
            </a:pPr>
            <a:r>
              <a:t>W2: 유진, 이서 확률 UP</a:t>
            </a:r>
            <a:endParaRPr lang="en-US" altLang="ko-KR" sz="14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r>
              <a:t>W3: 원영, 가을 확률 UP</a:t>
            </a:r>
          </a:p>
          <a:p>
            <a:r>
              <a:t>W4: 6인 확률 동등하게 재조정</a:t>
            </a:r>
          </a:p>
          <a:p/>
          <a:p>
            <a:r>
              <a:t>※ 6인 페이셜 확률은 동일하게 세팅하되, 특정 멤버 확률만 일시적으로 상향 조정</a:t>
            </a:r>
          </a:p>
          <a:p>
            <a:r>
              <a:t>W1</a:t>
            </a:r>
          </a:p>
          <a:p>
            <a:r>
              <a:t>W2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0ECC07-C2BE-8BD9-66BE-74BA4710C1A7}"/>
              </a:ext>
            </a:extLst>
          </p:cNvPr>
          <p:cNvSpPr/>
          <p:nvPr/>
        </p:nvSpPr>
        <p:spPr>
          <a:xfrm>
            <a:off x="6414427" y="2637281"/>
            <a:ext cx="452388" cy="16551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W3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45DEC3-06DA-4439-8331-4FCACB7B19B6}"/>
              </a:ext>
            </a:extLst>
          </p:cNvPr>
          <p:cNvSpPr/>
          <p:nvPr/>
        </p:nvSpPr>
        <p:spPr>
          <a:xfrm>
            <a:off x="6414427" y="4379119"/>
            <a:ext cx="452388" cy="18643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W4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67B661F-7CD0-14D6-BEB4-2AA188B0A1E7}"/>
              </a:ext>
            </a:extLst>
          </p:cNvPr>
          <p:cNvGrpSpPr/>
          <p:nvPr/>
        </p:nvGrpSpPr>
        <p:grpSpPr>
          <a:xfrm>
            <a:off x="6928781" y="2637281"/>
            <a:ext cx="4394530" cy="784249"/>
            <a:chOff x="6928781" y="2637281"/>
            <a:chExt cx="4394530" cy="84973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3B3C044-A4D6-7A3B-7CD9-2967F78FE5A0}"/>
                </a:ext>
              </a:extLst>
            </p:cNvPr>
            <p:cNvSpPr/>
            <p:nvPr/>
          </p:nvSpPr>
          <p:spPr>
            <a:xfrm>
              <a:off x="6928781" y="2637281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W1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FD8D0E-B63A-5822-F994-EFC66EDA2396}"/>
                </a:ext>
              </a:extLst>
            </p:cNvPr>
            <p:cNvSpPr/>
            <p:nvPr/>
          </p:nvSpPr>
          <p:spPr>
            <a:xfrm>
              <a:off x="6928781" y="3096688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W2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F12616-89E8-AC10-7442-AD0E742BE6E6}"/>
                </a:ext>
              </a:extLst>
            </p:cNvPr>
            <p:cNvSpPr/>
            <p:nvPr/>
          </p:nvSpPr>
          <p:spPr>
            <a:xfrm>
              <a:off x="7362117" y="2637281"/>
              <a:ext cx="3961194" cy="84973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유진</a:t>
              </a:r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이서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>
                <a:spcAft>
                  <a:spcPts val="600"/>
                </a:spcAft>
              </a:pP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&amp; 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콜라보곡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두가지 컨셉 포함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</a:t>
              </a:r>
              <a:b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총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4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종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=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*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컨셉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endPara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33FB08D-6221-3EA4-F230-260AB40701ED}"/>
              </a:ext>
            </a:extLst>
          </p:cNvPr>
          <p:cNvGrpSpPr/>
          <p:nvPr/>
        </p:nvGrpSpPr>
        <p:grpSpPr>
          <a:xfrm>
            <a:off x="6928781" y="3508199"/>
            <a:ext cx="4394530" cy="784251"/>
            <a:chOff x="6928781" y="3556093"/>
            <a:chExt cx="4394530" cy="84973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6D8F84-A188-04D1-AE87-46CEA632B66C}"/>
                </a:ext>
              </a:extLst>
            </p:cNvPr>
            <p:cNvSpPr/>
            <p:nvPr/>
          </p:nvSpPr>
          <p:spPr>
            <a:xfrm>
              <a:off x="6928781" y="3556094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W3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8804460-5EB4-3EA5-DB3B-79C94DE4FB07}"/>
                </a:ext>
              </a:extLst>
            </p:cNvPr>
            <p:cNvSpPr/>
            <p:nvPr/>
          </p:nvSpPr>
          <p:spPr>
            <a:xfrm>
              <a:off x="6928781" y="4015502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W4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33430F5-7A60-7AAD-CCC8-7A948B3869FD}"/>
                </a:ext>
              </a:extLst>
            </p:cNvPr>
            <p:cNvSpPr/>
            <p:nvPr/>
          </p:nvSpPr>
          <p:spPr>
            <a:xfrm>
              <a:off x="7362117" y="3556093"/>
              <a:ext cx="3961194" cy="84973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레이</a:t>
              </a:r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리즈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>
                <a:spcAft>
                  <a:spcPts val="600"/>
                </a:spcAft>
              </a:pP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&amp; 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콜라보곡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두가지 컨셉 포함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</a:t>
              </a:r>
              <a:b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총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4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종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=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*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컨셉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endPara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AC5A45F-FD36-523E-F70B-B1058C03E8FA}"/>
              </a:ext>
            </a:extLst>
          </p:cNvPr>
          <p:cNvGrpSpPr/>
          <p:nvPr/>
        </p:nvGrpSpPr>
        <p:grpSpPr>
          <a:xfrm>
            <a:off x="6928781" y="4379119"/>
            <a:ext cx="4394530" cy="784253"/>
            <a:chOff x="6928781" y="4474905"/>
            <a:chExt cx="4394530" cy="84974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05B970D-C0F6-3E8C-E99C-4D971D566509}"/>
                </a:ext>
              </a:extLst>
            </p:cNvPr>
            <p:cNvSpPr/>
            <p:nvPr/>
          </p:nvSpPr>
          <p:spPr>
            <a:xfrm>
              <a:off x="6928781" y="4474909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W1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53B945F-0F4D-BC64-106D-6482607FBD6C}"/>
                </a:ext>
              </a:extLst>
            </p:cNvPr>
            <p:cNvSpPr/>
            <p:nvPr/>
          </p:nvSpPr>
          <p:spPr>
            <a:xfrm>
              <a:off x="6928781" y="4934316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W2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480736C-9F2D-1629-99A7-BBB518E672CE}"/>
                </a:ext>
              </a:extLst>
            </p:cNvPr>
            <p:cNvSpPr/>
            <p:nvPr/>
          </p:nvSpPr>
          <p:spPr>
            <a:xfrm>
              <a:off x="7362117" y="4474905"/>
              <a:ext cx="3961194" cy="84973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원영</a:t>
              </a:r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가을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>
                <a:spcAft>
                  <a:spcPts val="600"/>
                </a:spcAft>
              </a:pP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&amp; 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콜라보곡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두가지 컨셉 포함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</a:t>
              </a:r>
              <a:b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총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4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종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=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*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컨셉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endPara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F9A2373-34EF-4A59-B529-6D257C18666D}"/>
              </a:ext>
            </a:extLst>
          </p:cNvPr>
          <p:cNvGrpSpPr/>
          <p:nvPr/>
        </p:nvGrpSpPr>
        <p:grpSpPr>
          <a:xfrm>
            <a:off x="6928781" y="5443031"/>
            <a:ext cx="4394530" cy="800428"/>
            <a:chOff x="6928781" y="5393722"/>
            <a:chExt cx="4394530" cy="86726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A75A51-1FB9-9CBD-4F94-83F7E8601493}"/>
                </a:ext>
              </a:extLst>
            </p:cNvPr>
            <p:cNvSpPr/>
            <p:nvPr/>
          </p:nvSpPr>
          <p:spPr>
            <a:xfrm>
              <a:off x="6928781" y="5393722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W3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BA69AA7-BD12-6C39-0854-26D3A44FFA20}"/>
                </a:ext>
              </a:extLst>
            </p:cNvPr>
            <p:cNvSpPr/>
            <p:nvPr/>
          </p:nvSpPr>
          <p:spPr>
            <a:xfrm>
              <a:off x="6928781" y="5853128"/>
              <a:ext cx="361546" cy="39033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en-US" altLang="ko-KR" sz="14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W4</a:t>
              </a:r>
              <a:endParaRPr lang="ko-KR" altLang="en-US" sz="14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E03A9A6-130B-C039-479A-1D9F7651A075}"/>
                </a:ext>
              </a:extLst>
            </p:cNvPr>
            <p:cNvSpPr/>
            <p:nvPr/>
          </p:nvSpPr>
          <p:spPr>
            <a:xfrm>
              <a:off x="7362117" y="5411252"/>
              <a:ext cx="3961194" cy="84973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>
                <a:spcAft>
                  <a:spcPts val="600"/>
                </a:spcAft>
              </a:pPr>
              <a:r>
                <a:rPr lang="en-US" altLang="ko-KR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IVE</a:t>
              </a:r>
              <a:r>
                <a:rPr lang="ko-KR" altLang="en-US" sz="14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박스</a:t>
              </a:r>
              <a:endParaRPr lang="en-US" altLang="ko-KR" sz="1400" b="1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  <a:p>
              <a:pPr algn="ctr" latinLnBrk="0">
                <a:spcAft>
                  <a:spcPts val="600"/>
                </a:spcAft>
              </a:pP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아이브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신곡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&amp; </a:t>
              </a:r>
              <a:r>
                <a:rPr lang="ko-KR" altLang="en-US" sz="1200" err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콜라보곡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두가지 컨셉 포함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</a:t>
              </a:r>
              <a:b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총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12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종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= 6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인 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* 2</a:t>
              </a:r>
              <a:r>
                <a:rPr lang="ko-KR" altLang="en-US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컨셉</a:t>
              </a:r>
              <a:r>
                <a:rPr lang="en-US" altLang="ko-KR" sz="1200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endParaRPr lang="ko-KR" altLang="en-US" sz="1100"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1C581F5-A934-5DD6-AE17-514C45E484B8}"/>
              </a:ext>
            </a:extLst>
          </p:cNvPr>
          <p:cNvSpPr/>
          <p:nvPr/>
        </p:nvSpPr>
        <p:spPr>
          <a:xfrm>
            <a:off x="1784567" y="4347517"/>
            <a:ext cx="3961714" cy="18570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12월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5E79516-00E4-DC60-A9FB-28D7F8263F64}"/>
              </a:ext>
            </a:extLst>
          </p:cNvPr>
          <p:cNvSpPr/>
          <p:nvPr/>
        </p:nvSpPr>
        <p:spPr>
          <a:xfrm>
            <a:off x="7362117" y="5210347"/>
            <a:ext cx="3961194" cy="18570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콜라보곡 컨셉 박스</a:t>
            </a:r>
          </a:p>
        </p:txBody>
      </p:sp>
    </p:spTree>
    <p:extLst>
      <p:ext uri="{BB962C8B-B14F-4D97-AF65-F5344CB8AC3E}">
        <p14:creationId xmlns:p14="http://schemas.microsoft.com/office/powerpoint/2010/main" val="1761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D0487-EBDA-41F1-9260-C745966D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38BB1F-D7CF-2559-B2BB-C1A412B8631F}"/>
              </a:ext>
            </a:extLst>
          </p:cNvPr>
          <p:cNvSpPr/>
          <p:nvPr/>
        </p:nvSpPr>
        <p:spPr>
          <a:xfrm>
            <a:off x="1341641" y="2843662"/>
            <a:ext cx="9508717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h. 2026 user incentive</a:t>
            </a:r>
          </a:p>
          <a:p>
            <a:r>
              <a:t>Strategy &amp; operations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28F82A-4E44-453E-B513-44FB4979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82" y="2558696"/>
            <a:ext cx="453030" cy="3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03FDC-63A8-9759-7F56-CD9323D45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40ACB58-3F39-B916-20D0-5CAC6A09EEE7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F4C92B-8683-F53D-45D3-3268C99297A0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376F43-0A52-A543-5362-FFADF894352F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t>2025년 신작 속출과 경쟁작 다각화로 FPS 유저 쟁탈전이 심화</a:t>
            </a:r>
            <a:endParaRPr lang="en-US" altLang="ko-KR"/>
          </a:p>
        </p:txBody>
      </p:sp>
      <p:sp>
        <p:nvSpPr>
          <p:cNvPr id="3" name="직사각형 8">
            <a:extLst>
              <a:ext uri="{FF2B5EF4-FFF2-40B4-BE49-F238E27FC236}">
                <a16:creationId xmlns:a16="http://schemas.microsoft.com/office/drawing/2014/main" id="{74ECAA4A-A6E9-813C-FFA4-FC4A39D2ABE2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슈터 장르 시장의 경쟁 심화</a:t>
            </a:r>
          </a:p>
        </p:txBody>
      </p:sp>
      <p:sp>
        <p:nvSpPr>
          <p:cNvPr id="29" name="Isosceles Triangle 38">
            <a:extLst>
              <a:ext uri="{FF2B5EF4-FFF2-40B4-BE49-F238E27FC236}">
                <a16:creationId xmlns:a16="http://schemas.microsoft.com/office/drawing/2014/main" id="{F690CB60-B19D-F402-60B4-E593F974079C}"/>
              </a:ext>
            </a:extLst>
          </p:cNvPr>
          <p:cNvSpPr/>
          <p:nvPr/>
        </p:nvSpPr>
        <p:spPr>
          <a:xfrm rot="5400000">
            <a:off x="5805043" y="4209872"/>
            <a:ext cx="556260" cy="21168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25년 상반기 경쟁 IP의 액션</a:t>
            </a:r>
            <a:endParaRPr lang="ko-KR" altLang="en-US" sz="16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C524FEB-36DB-8805-91C7-BD3F7E704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781348"/>
              </p:ext>
            </p:extLst>
          </p:nvPr>
        </p:nvGraphicFramePr>
        <p:xfrm>
          <a:off x="682561" y="2217541"/>
          <a:ext cx="4970020" cy="41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903">
                  <a:extLst>
                    <a:ext uri="{9D8B030D-6E8A-4147-A177-3AD203B41FA5}">
                      <a16:colId xmlns:a16="http://schemas.microsoft.com/office/drawing/2014/main" val="4049941525"/>
                    </a:ext>
                  </a:extLst>
                </a:gridCol>
                <a:gridCol w="3669117">
                  <a:extLst>
                    <a:ext uri="{9D8B030D-6E8A-4147-A177-3AD203B41FA5}">
                      <a16:colId xmlns:a16="http://schemas.microsoft.com/office/drawing/2014/main" val="4196878837"/>
                    </a:ext>
                  </a:extLst>
                </a:gridCol>
              </a:tblGrid>
              <a:tr h="4491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>
                          <a:solidFill>
                            <a:schemeClr val="tx1"/>
                          </a:solidFill>
                          <a:latin typeface="PUBG Body" panose="020B0500000000000000" pitchFamily="34" charset="-128"/>
                          <a:ea typeface="PUBG Body" panose="020B0500000000000000" pitchFamily="34" charset="-128"/>
                          <a:cs typeface="PUBG Body" panose="020B0500000000000000" pitchFamily="34" charset="-128"/>
                        </a:rPr>
                        <a:t>경쟁작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PUBG Body" panose="020B0500000000000000" pitchFamily="34" charset="-128"/>
                        <a:ea typeface="PUBG Body" panose="020B0500000000000000" pitchFamily="34" charset="-128"/>
                        <a:cs typeface="PUBG Body" panose="020B0500000000000000" pitchFamily="34" charset="-128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PUBG Body" panose="020B0500000000000000" pitchFamily="34" charset="-128"/>
                          <a:ea typeface="PUBG Body" panose="020B0500000000000000" pitchFamily="34" charset="-128"/>
                          <a:cs typeface="PUBG Body" panose="020B0500000000000000" pitchFamily="34" charset="-128"/>
                        </a:rPr>
                        <a:t>주요 활동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175885"/>
                  </a:ext>
                </a:extLst>
              </a:tr>
              <a:tr h="11344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Delta Force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2025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년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4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월 모바일 크로스 플레이 출시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. DAU 1,200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만을 기록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</a:t>
                      </a: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텐센트의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최근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3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년간 출시된 게임 중 가장 높은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DAU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를 달성 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블랙 호크 다운 솔로 모드 출시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신규맵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“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조석감옥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”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오픈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오퍼레이터 출시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명일방주 </a:t>
                      </a: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콜라보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809841"/>
                  </a:ext>
                </a:extLst>
              </a:tr>
              <a:tr h="8657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Valorant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UE5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업데이트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신규 캐릭터 발매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대규모 오프라인 홍보로 브랜드 확장에 주력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(PC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방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/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대학교 대회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5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주년 기념 야시장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신규 맵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5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주년 기념 패스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리마스터 번들 발매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820429"/>
                  </a:ext>
                </a:extLst>
              </a:tr>
              <a:tr h="808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Overwatch 2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IP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콜라보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(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지아이조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건담 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W,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스트리트파이터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6)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신규 맵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Aatlis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출시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PvP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스타디움 업데이트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799196"/>
                  </a:ext>
                </a:extLst>
              </a:tr>
              <a:tr h="938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Crossfire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클래식모드 업데이트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주년 이벤트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신시즌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,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모드 전면 리뉴얼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Idle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우기 </a:t>
                      </a:r>
                      <a:r>
                        <a:rPr lang="ko-KR" altLang="en-US" sz="1000" b="0" err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콜라보</a:t>
                      </a: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 – 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멘토링 컨텐츠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PC</a:t>
                      </a:r>
                      <a:r>
                        <a:rPr lang="ko-KR" altLang="en-US" sz="1000" b="0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방 제휴 이벤트 집중 커버</a:t>
                      </a:r>
                      <a:endParaRPr lang="en-US" altLang="ko-KR" sz="1000" b="0">
                        <a:solidFill>
                          <a:schemeClr val="bg1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98912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DB56AC40-BA69-055E-AC48-1D4210B63F34}"/>
              </a:ext>
            </a:extLst>
          </p:cNvPr>
          <p:cNvGrpSpPr/>
          <p:nvPr/>
        </p:nvGrpSpPr>
        <p:grpSpPr>
          <a:xfrm>
            <a:off x="682563" y="1569888"/>
            <a:ext cx="4970147" cy="312358"/>
            <a:chOff x="479376" y="1736335"/>
            <a:chExt cx="5529538" cy="31981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3C37A07-96EF-D1A9-AA54-F7F63A3EBCD3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en-US" altLang="ko-KR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25</a:t>
              </a:r>
              <a:r>
                <a:rPr lang="ko-KR" altLang="en-US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년 상반기 경쟁 </a:t>
              </a:r>
              <a:r>
                <a:rPr lang="en-US" altLang="ko-KR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IP</a:t>
              </a:r>
              <a:r>
                <a:rPr lang="ko-KR" altLang="en-US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의 액션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F8F0F95-3935-58C0-D942-2ECBF7A5FFE0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E5D5D3-FF94-52A1-B9D9-9144631FFAD8}"/>
              </a:ext>
            </a:extLst>
          </p:cNvPr>
          <p:cNvGrpSpPr/>
          <p:nvPr/>
        </p:nvGrpSpPr>
        <p:grpSpPr>
          <a:xfrm>
            <a:off x="6526528" y="1574359"/>
            <a:ext cx="4970147" cy="312358"/>
            <a:chOff x="479376" y="1736335"/>
            <a:chExt cx="5529538" cy="31981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DDDB537-D3A6-B097-7EEF-DFBCB0DB2CBB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600" b="1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공통 서비스 방향성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DEC8580-A935-8DCA-E92A-E18607F00D79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18045C-0782-2A9C-8B69-AEA26511AD8E}"/>
              </a:ext>
            </a:extLst>
          </p:cNvPr>
          <p:cNvGrpSpPr/>
          <p:nvPr/>
        </p:nvGrpSpPr>
        <p:grpSpPr>
          <a:xfrm>
            <a:off x="6513764" y="2217540"/>
            <a:ext cx="4995676" cy="1238969"/>
            <a:chOff x="6513764" y="2217540"/>
            <a:chExt cx="4995676" cy="123896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DF1D7D-8935-68D5-0221-EFF8213762CB}"/>
                </a:ext>
              </a:extLst>
            </p:cNvPr>
            <p:cNvSpPr/>
            <p:nvPr/>
          </p:nvSpPr>
          <p:spPr>
            <a:xfrm>
              <a:off x="6513764" y="2217540"/>
              <a:ext cx="4995676" cy="37452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rgbClr val="FF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빠른 업데이트 주기 및 신규 콘텐츠 투입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7B5840-BEE7-3B1B-28D4-8689C2F4C5D9}"/>
                </a:ext>
              </a:extLst>
            </p:cNvPr>
            <p:cNvSpPr txBox="1"/>
            <p:nvPr/>
          </p:nvSpPr>
          <p:spPr>
            <a:xfrm>
              <a:off x="6513764" y="2592069"/>
              <a:ext cx="4995676" cy="864440"/>
            </a:xfrm>
            <a:prstGeom prst="rect">
              <a:avLst/>
            </a:prstGeom>
            <a:noFill/>
          </p:spPr>
          <p:txBody>
            <a:bodyPr wrap="square" tIns="108000" bIns="108000">
              <a:spAutoFit/>
            </a:bodyPr>
            <a:lstStyle/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월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/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주 단위로 신규 맵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모드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캐릭터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/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영웅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스킨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무기 번들 등 콘텐츠를 빠르게 추가</a:t>
              </a:r>
            </a:p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특정 시점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여름방학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기념일 등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에 맞춰 대규모 업데이트</a:t>
              </a:r>
              <a:endParaRPr lang="en-US" altLang="ko-KR" sz="14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  <a:sym typeface="Wingdings" panose="05000000000000000000" pitchFamily="2" charset="2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472B276-AEF9-A5D8-5C7C-532B6828583C}"/>
              </a:ext>
            </a:extLst>
          </p:cNvPr>
          <p:cNvGrpSpPr/>
          <p:nvPr/>
        </p:nvGrpSpPr>
        <p:grpSpPr>
          <a:xfrm>
            <a:off x="6513764" y="3678052"/>
            <a:ext cx="4995676" cy="1490764"/>
            <a:chOff x="6513764" y="3623910"/>
            <a:chExt cx="4995676" cy="149076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0192CB9-3F3E-E0D6-63D3-EEE8958235C9}"/>
                </a:ext>
              </a:extLst>
            </p:cNvPr>
            <p:cNvSpPr/>
            <p:nvPr/>
          </p:nvSpPr>
          <p:spPr>
            <a:xfrm>
              <a:off x="6513764" y="3623910"/>
              <a:ext cx="4995676" cy="37452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rgbClr val="FF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보상</a:t>
              </a:r>
              <a:r>
                <a:rPr lang="en-US" altLang="ko-KR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·</a:t>
              </a:r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경제 구조의 적극 활용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2EBB1B-8838-7BEA-3DBC-031298019EA4}"/>
                </a:ext>
              </a:extLst>
            </p:cNvPr>
            <p:cNvSpPr txBox="1"/>
            <p:nvPr/>
          </p:nvSpPr>
          <p:spPr>
            <a:xfrm>
              <a:off x="6513764" y="3998439"/>
              <a:ext cx="4995676" cy="1116235"/>
            </a:xfrm>
            <a:prstGeom prst="rect">
              <a:avLst/>
            </a:prstGeom>
            <a:noFill/>
          </p:spPr>
          <p:txBody>
            <a:bodyPr wrap="square" tIns="108000" bIns="108000">
              <a:spAutoFit/>
            </a:bodyPr>
            <a:lstStyle/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이벤트 패스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전용 보상 패키지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무료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/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유료 아이템 번들을 통한 유저 보상 확대</a:t>
              </a:r>
            </a:p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유저가 체감 가능한 경제적 가치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(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스킨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쿠폰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보상 패키지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)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를 수시로 공급</a:t>
              </a:r>
              <a:endParaRPr lang="en-US" altLang="ko-KR" sz="14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  <a:sym typeface="Wingdings" panose="05000000000000000000" pitchFamily="2" charset="2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7C5470-CE09-EE2B-E0B1-4FB0E1CB1958}"/>
              </a:ext>
            </a:extLst>
          </p:cNvPr>
          <p:cNvGrpSpPr/>
          <p:nvPr/>
        </p:nvGrpSpPr>
        <p:grpSpPr>
          <a:xfrm>
            <a:off x="6513764" y="5390359"/>
            <a:ext cx="4995676" cy="1023526"/>
            <a:chOff x="6513764" y="5283641"/>
            <a:chExt cx="4995676" cy="102352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3FA74BB-08B1-BE4D-45D8-D948E65DACDC}"/>
                </a:ext>
              </a:extLst>
            </p:cNvPr>
            <p:cNvSpPr/>
            <p:nvPr/>
          </p:nvSpPr>
          <p:spPr>
            <a:xfrm>
              <a:off x="6513764" y="5283641"/>
              <a:ext cx="4995676" cy="37452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rgbClr val="FF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다양한 </a:t>
              </a:r>
              <a:r>
                <a:rPr lang="ko-KR" altLang="en-US" sz="1600" b="1" err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콜라보</a:t>
              </a:r>
              <a:r>
                <a:rPr lang="ko-KR" altLang="en-US" sz="1600" b="1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 협업으로 화제성 확보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60FD8F-2742-6970-14CD-AFBA3C85C301}"/>
                </a:ext>
              </a:extLst>
            </p:cNvPr>
            <p:cNvSpPr txBox="1"/>
            <p:nvPr/>
          </p:nvSpPr>
          <p:spPr>
            <a:xfrm>
              <a:off x="6513764" y="5658170"/>
              <a:ext cx="4995676" cy="648997"/>
            </a:xfrm>
            <a:prstGeom prst="rect">
              <a:avLst/>
            </a:prstGeom>
            <a:noFill/>
          </p:spPr>
          <p:txBody>
            <a:bodyPr wrap="square" tIns="108000" bIns="108000">
              <a:spAutoFit/>
            </a:bodyPr>
            <a:lstStyle/>
            <a:p>
              <a:pPr marL="285750" indent="-285750" latinLnBrk="0">
                <a:buFont typeface="Wingdings" panose="05000000000000000000" pitchFamily="2" charset="2"/>
                <a:buChar char="§"/>
              </a:pP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게임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IP,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애니메이션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,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영화 등 다양한 </a:t>
              </a:r>
              <a:r>
                <a:rPr lang="en-US" altLang="ko-KR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IP </a:t>
              </a:r>
              <a:r>
                <a:rPr lang="ko-KR" altLang="en-US" sz="14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  <a:sym typeface="Wingdings" panose="05000000000000000000" pitchFamily="2" charset="2"/>
                </a:rPr>
                <a:t>콜라보로 주기적이고 지속적인 화제성 확보를 위한 노력</a:t>
              </a:r>
              <a:endParaRPr lang="en-US" altLang="ko-KR" sz="14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  <a:sym typeface="Wingdings" panose="05000000000000000000" pitchFamily="2" charset="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6B763A6-CB0A-199D-0C1F-9AEBD6BF3AB8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t>공통 서비스 방향성</a:t>
            </a:r>
          </a:p>
        </p:txBody>
      </p:sp>
    </p:spTree>
    <p:extLst>
      <p:ext uri="{BB962C8B-B14F-4D97-AF65-F5344CB8AC3E}">
        <p14:creationId xmlns:p14="http://schemas.microsoft.com/office/powerpoint/2010/main" val="62550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79B2D-385C-86E3-4555-604F83CB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B3AC65-434D-ABB5-4A0A-6E60BF4447BF}"/>
              </a:ext>
            </a:extLst>
          </p:cNvPr>
          <p:cNvSpPr/>
          <p:nvPr/>
        </p:nvSpPr>
        <p:spPr>
          <a:xfrm>
            <a:off x="6273864" y="1881187"/>
            <a:ext cx="5222811" cy="3036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공격적으로 투자하고 성장하는 경쟁작들</a:t>
            </a:r>
            <a:endParaRPr lang="ko-KR" altLang="en-US" sz="16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6F1CD9B-10BE-144E-B8A0-E5F74F08FAF6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8">
            <a:extLst>
              <a:ext uri="{FF2B5EF4-FFF2-40B4-BE49-F238E27FC236}">
                <a16:creationId xmlns:a16="http://schemas.microsoft.com/office/drawing/2014/main" id="{DA6C72D8-4A2D-7A15-299F-6F129F4D11C0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우상향 하는 경쟁작 VS 방어중인 PUBG</a:t>
            </a:r>
            <a:endParaRPr lang="ko-KR" altLang="en-US" sz="2400" b="1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DA0C79-5D1D-B8F8-EB19-F9B16464CC78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 descr="도표, 그래프, 텍스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011503-E85B-4341-335E-E6A24D1D0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64" y="2454539"/>
            <a:ext cx="5222812" cy="2462788"/>
          </a:xfrm>
          <a:prstGeom prst="rect">
            <a:avLst/>
          </a:prstGeom>
        </p:spPr>
      </p:pic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BC6267D-D9F4-6166-7D0F-057CA57E5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1785"/>
              </p:ext>
            </p:extLst>
          </p:nvPr>
        </p:nvGraphicFramePr>
        <p:xfrm>
          <a:off x="9934144" y="1911848"/>
          <a:ext cx="1538973" cy="107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401">
                  <a:extLst>
                    <a:ext uri="{9D8B030D-6E8A-4147-A177-3AD203B41FA5}">
                      <a16:colId xmlns:a16="http://schemas.microsoft.com/office/drawing/2014/main" val="2600302599"/>
                    </a:ext>
                  </a:extLst>
                </a:gridCol>
                <a:gridCol w="1208572">
                  <a:extLst>
                    <a:ext uri="{9D8B030D-6E8A-4147-A177-3AD203B41FA5}">
                      <a16:colId xmlns:a16="http://schemas.microsoft.com/office/drawing/2014/main" val="4033751786"/>
                    </a:ext>
                  </a:extLst>
                </a:gridCol>
              </a:tblGrid>
              <a:tr h="166193">
                <a:tc>
                  <a:txBody>
                    <a:bodyPr/>
                    <a:lstStyle/>
                    <a:p>
                      <a:pPr latinLnBrk="1"/>
                      <a:endParaRPr lang="ko-KR" altLang="en-US" sz="7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72225" marR="72225" marT="36112" marB="3611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6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월 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2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주차 중국 </a:t>
                      </a: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PC</a:t>
                      </a: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방 랭킹</a:t>
                      </a:r>
                    </a:p>
                  </a:txBody>
                  <a:tcPr marL="72225" marR="72225" marT="36112" marB="3611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630988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1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리그 오브 레전드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8170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2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발로란트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612458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3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델타포스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358737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4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크로스 파이어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98562"/>
                  </a:ext>
                </a:extLst>
              </a:tr>
              <a:tr h="166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5</a:t>
                      </a:r>
                      <a:r>
                        <a:rPr lang="ko-KR" altLang="en-US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위</a:t>
                      </a: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PUBG</a:t>
                      </a:r>
                      <a:endParaRPr lang="ko-KR" altLang="en-US" sz="7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72225" marR="72225" marT="36112" marB="361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08325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EE46EE17-B990-7284-05F0-817B4E9C7CFF}"/>
              </a:ext>
            </a:extLst>
          </p:cNvPr>
          <p:cNvSpPr txBox="1"/>
          <p:nvPr/>
        </p:nvSpPr>
        <p:spPr>
          <a:xfrm>
            <a:off x="0" y="118269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t>발로란트, 델타포스는 적극적인 컨텐츠 업데이트 및 프로모션을 통해 중국 내 트래픽 우상향 추세</a:t>
            </a:r>
            <a:endParaRPr lang="ko-KR" altLang="en-US"/>
          </a:p>
        </p:txBody>
      </p:sp>
      <p:sp>
        <p:nvSpPr>
          <p:cNvPr id="54" name="직사각형 14">
            <a:extLst>
              <a:ext uri="{FF2B5EF4-FFF2-40B4-BE49-F238E27FC236}">
                <a16:creationId xmlns:a16="http://schemas.microsoft.com/office/drawing/2014/main" id="{12D4084B-1433-4906-E360-58D98E58ADBE}"/>
              </a:ext>
            </a:extLst>
          </p:cNvPr>
          <p:cNvSpPr/>
          <p:nvPr/>
        </p:nvSpPr>
        <p:spPr>
          <a:xfrm>
            <a:off x="4431322" y="5050210"/>
            <a:ext cx="7065353" cy="1143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t>2Q-여름방학 전까지 콜라보, 신규 맵, 모드, PC방 이벤트를 타이트한 업데이트로 투입</a:t>
            </a:r>
            <a:endParaRPr lang="en-US" altLang="ko-KR" sz="11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r>
              <a:t>발로란트: 1월,3월 신규 요원 출시 /6월: 5주년 신규맵, 기념 패스 / 7월: UE5 업데이트</a:t>
            </a:r>
          </a:p>
          <a:p>
            <a:r>
              <a:t>델타포스: 2월 블랙호크다운 모드 출시 / 4월 모바일 출시 및 크로스플레이 지원/ 5월 블랙호크다운 솔로모드 출시/ 7월 명일방주 콜라보, 신규맵 2종, 캐릭터 1종</a:t>
            </a:r>
          </a:p>
          <a:p>
            <a:r>
              <a:t>공격적인 보상 투입으로 포화된 FPS 시장 속 유저의 꾸준한 잔존을 유도</a:t>
            </a:r>
          </a:p>
          <a:p>
            <a:r>
              <a:t>PUBG에서 많이 투입했던 시기인 3월 주년, 7월 에스파 시기에도 경쟁작에 대비하면 부족한 상황</a:t>
            </a:r>
          </a:p>
          <a:p/>
          <a:p>
            <a:r>
              <a:t>UE5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984FFA1-3BF8-DF7E-6449-028FC50F0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704923"/>
              </p:ext>
            </p:extLst>
          </p:nvPr>
        </p:nvGraphicFramePr>
        <p:xfrm>
          <a:off x="695325" y="5038193"/>
          <a:ext cx="3454644" cy="1388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635">
                  <a:extLst>
                    <a:ext uri="{9D8B030D-6E8A-4147-A177-3AD203B41FA5}">
                      <a16:colId xmlns:a16="http://schemas.microsoft.com/office/drawing/2014/main" val="3460185996"/>
                    </a:ext>
                  </a:extLst>
                </a:gridCol>
                <a:gridCol w="1213678">
                  <a:extLst>
                    <a:ext uri="{9D8B030D-6E8A-4147-A177-3AD203B41FA5}">
                      <a16:colId xmlns:a16="http://schemas.microsoft.com/office/drawing/2014/main" val="789360822"/>
                    </a:ext>
                  </a:extLst>
                </a:gridCol>
                <a:gridCol w="1400331">
                  <a:extLst>
                    <a:ext uri="{9D8B030D-6E8A-4147-A177-3AD203B41FA5}">
                      <a16:colId xmlns:a16="http://schemas.microsoft.com/office/drawing/2014/main" val="3745708414"/>
                    </a:ext>
                  </a:extLst>
                </a:gridCol>
              </a:tblGrid>
              <a:tr h="3244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월 평균 보상량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1~7</a:t>
                      </a:r>
                      <a:r>
                        <a:rPr lang="ko-KR" altLang="en-US" sz="1100"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월 보상 총액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723658"/>
                  </a:ext>
                </a:extLst>
              </a:tr>
              <a:tr h="354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Delta Force </a:t>
                      </a:r>
                      <a:endParaRPr lang="ko-KR" altLang="en-US" sz="1100" b="1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$200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$1,400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57039"/>
                  </a:ext>
                </a:extLst>
              </a:tr>
              <a:tr h="3548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Valorant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$157</a:t>
                      </a: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chemeClr val="bg1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$1,100</a:t>
                      </a:r>
                      <a:endParaRPr lang="ko-KR" altLang="en-US" sz="11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41076"/>
                  </a:ext>
                </a:extLst>
              </a:tr>
              <a:tr h="354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rgbClr val="FFC000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PUBG</a:t>
                      </a:r>
                      <a:endParaRPr lang="ko-KR" altLang="en-US" sz="1100"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solidFill>
                            <a:srgbClr val="FFC000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$118</a:t>
                      </a:r>
                      <a:endParaRPr lang="ko-KR" altLang="en-US" sz="1100">
                        <a:solidFill>
                          <a:srgbClr val="FFC000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>
                          <a:solidFill>
                            <a:srgbClr val="FFC000"/>
                          </a:solidFill>
                          <a:latin typeface="PUBG Body" panose="020B0600000101010101" charset="-128"/>
                          <a:ea typeface="PUBG Body" panose="020B0600000101010101" charset="-128"/>
                          <a:cs typeface="PUBG Body" panose="020B0600000101010101" charset="-128"/>
                        </a:rPr>
                        <a:t>$827</a:t>
                      </a:r>
                      <a:endParaRPr lang="ko-KR" altLang="en-US" sz="1100">
                        <a:solidFill>
                          <a:srgbClr val="FFC000"/>
                        </a:solidFill>
                        <a:latin typeface="PUBG Body" panose="020B0600000101010101" charset="-128"/>
                        <a:ea typeface="PUBG Body" panose="020B0600000101010101" charset="-128"/>
                        <a:cs typeface="PUBG Body" panose="020B0600000101010101" charset="-128"/>
                      </a:endParaRPr>
                    </a:p>
                  </a:txBody>
                  <a:tcPr marL="50830" marR="50830" marT="25415" marB="25415" anchor="ctr">
                    <a:lnL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202442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3159C1B-6CD0-D78A-46BB-F983F96E0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645336"/>
              </p:ext>
            </p:extLst>
          </p:nvPr>
        </p:nvGraphicFramePr>
        <p:xfrm>
          <a:off x="695323" y="1881187"/>
          <a:ext cx="5400675" cy="3036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설명선: 아래쪽 화살표 8">
            <a:extLst>
              <a:ext uri="{FF2B5EF4-FFF2-40B4-BE49-F238E27FC236}">
                <a16:creationId xmlns:a16="http://schemas.microsoft.com/office/drawing/2014/main" id="{602790FB-5F74-2C78-52EF-B83FF603BD31}"/>
              </a:ext>
            </a:extLst>
          </p:cNvPr>
          <p:cNvSpPr/>
          <p:nvPr/>
        </p:nvSpPr>
        <p:spPr>
          <a:xfrm>
            <a:off x="5338349" y="2454539"/>
            <a:ext cx="492444" cy="222694"/>
          </a:xfrm>
          <a:prstGeom prst="downArrow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5주년</a:t>
            </a:r>
            <a:endParaRPr lang="ko-KR" altLang="en-US" sz="8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10" name="설명선: 아래쪽 화살표 9">
            <a:extLst>
              <a:ext uri="{FF2B5EF4-FFF2-40B4-BE49-F238E27FC236}">
                <a16:creationId xmlns:a16="http://schemas.microsoft.com/office/drawing/2014/main" id="{675030F5-6225-A630-3B26-8402E85A4D3A}"/>
              </a:ext>
            </a:extLst>
          </p:cNvPr>
          <p:cNvSpPr/>
          <p:nvPr/>
        </p:nvSpPr>
        <p:spPr>
          <a:xfrm>
            <a:off x="4605547" y="3622245"/>
            <a:ext cx="492444" cy="222694"/>
          </a:xfrm>
          <a:prstGeom prst="downArrow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신규요원</a:t>
            </a:r>
          </a:p>
        </p:txBody>
      </p:sp>
      <p:sp>
        <p:nvSpPr>
          <p:cNvPr id="11" name="설명선: 아래쪽 화살표 10">
            <a:extLst>
              <a:ext uri="{FF2B5EF4-FFF2-40B4-BE49-F238E27FC236}">
                <a16:creationId xmlns:a16="http://schemas.microsoft.com/office/drawing/2014/main" id="{F873FA69-18E7-E3BE-DBF2-19566F09B6D7}"/>
              </a:ext>
            </a:extLst>
          </p:cNvPr>
          <p:cNvSpPr/>
          <p:nvPr/>
        </p:nvSpPr>
        <p:spPr>
          <a:xfrm>
            <a:off x="1159125" y="2293188"/>
            <a:ext cx="634128" cy="279531"/>
          </a:xfrm>
          <a:prstGeom prst="downArrow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주간 이벤트패치</a:t>
            </a:r>
          </a:p>
        </p:txBody>
      </p:sp>
      <p:sp>
        <p:nvSpPr>
          <p:cNvPr id="13" name="설명선: 아래쪽 화살표 12">
            <a:extLst>
              <a:ext uri="{FF2B5EF4-FFF2-40B4-BE49-F238E27FC236}">
                <a16:creationId xmlns:a16="http://schemas.microsoft.com/office/drawing/2014/main" id="{334D81B0-674D-E3C1-B36C-31D05F1E5737}"/>
              </a:ext>
            </a:extLst>
          </p:cNvPr>
          <p:cNvSpPr/>
          <p:nvPr/>
        </p:nvSpPr>
        <p:spPr>
          <a:xfrm>
            <a:off x="2307696" y="2518567"/>
            <a:ext cx="1118283" cy="279531"/>
          </a:xfrm>
          <a:prstGeom prst="downArrowCallou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모바일 출시</a:t>
            </a:r>
            <a:endParaRPr lang="ko-KR" altLang="en-US" sz="8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14" name="설명선: 아래쪽 화살표 13">
            <a:extLst>
              <a:ext uri="{FF2B5EF4-FFF2-40B4-BE49-F238E27FC236}">
                <a16:creationId xmlns:a16="http://schemas.microsoft.com/office/drawing/2014/main" id="{8632FC0C-E2F1-CD6E-9A7E-F118A58B9699}"/>
              </a:ext>
            </a:extLst>
          </p:cNvPr>
          <p:cNvSpPr/>
          <p:nvPr/>
        </p:nvSpPr>
        <p:spPr>
          <a:xfrm>
            <a:off x="3165288" y="2858532"/>
            <a:ext cx="717176" cy="279531"/>
          </a:xfrm>
          <a:prstGeom prst="downArrowCallou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[ CN지역 PC방 랭킹 ]</a:t>
            </a:r>
          </a:p>
        </p:txBody>
      </p:sp>
      <p:sp>
        <p:nvSpPr>
          <p:cNvPr id="5" name="직사각형 49">
            <a:extLst>
              <a:ext uri="{FF2B5EF4-FFF2-40B4-BE49-F238E27FC236}">
                <a16:creationId xmlns:a16="http://schemas.microsoft.com/office/drawing/2014/main" id="{2F4AAB54-F59D-AA0E-6429-EBBC758AA28A}"/>
              </a:ext>
            </a:extLst>
          </p:cNvPr>
          <p:cNvSpPr/>
          <p:nvPr/>
        </p:nvSpPr>
        <p:spPr>
          <a:xfrm>
            <a:off x="7435780" y="2014071"/>
            <a:ext cx="2117365" cy="5838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6000" rIns="36000" bIns="36000" rtlCol="0" anchor="t">
            <a:noAutofit/>
          </a:bodyPr>
          <a:lstStyle/>
          <a:p>
            <a:pPr algn="ctr" defTabSz="540000" eaLnBrk="0" latinLnBrk="0" hangingPunct="0"/>
            <a:r>
              <a:t>Pubg pc/console 2026 Roadmap: h. 2026 user incentive Strategy &amp; operations</a:t>
            </a:r>
            <a:endParaRPr lang="ko-KR" altLang="en-US" sz="1600" b="1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" panose="020B050204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7A19A9-C510-50D3-0205-96499CA84C5D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h. 2026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user incentive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Strategy &amp; operations</a:t>
            </a:r>
          </a:p>
        </p:txBody>
      </p:sp>
    </p:spTree>
    <p:extLst>
      <p:ext uri="{BB962C8B-B14F-4D97-AF65-F5344CB8AC3E}">
        <p14:creationId xmlns:p14="http://schemas.microsoft.com/office/powerpoint/2010/main" val="289619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F0A8F-6A2B-C61B-0FC1-51874494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66B054-B45C-AA1B-F92F-3ADF7FAEAE23}"/>
              </a:ext>
            </a:extLst>
          </p:cNvPr>
          <p:cNvSpPr/>
          <p:nvPr/>
        </p:nvSpPr>
        <p:spPr>
          <a:xfrm>
            <a:off x="-32606" y="1854712"/>
            <a:ext cx="12192000" cy="3583973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t>2025 보상 현황</a:t>
            </a:r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FBD3D4F-D116-C0F2-792A-99A5E78F7ED7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8">
            <a:extLst>
              <a:ext uri="{FF2B5EF4-FFF2-40B4-BE49-F238E27FC236}">
                <a16:creationId xmlns:a16="http://schemas.microsoft.com/office/drawing/2014/main" id="{16636F8F-D910-0F70-CB05-1C2C2C21DFD6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2026년에는 경쟁작 수준에 준하는 현실적 보상 증대 필요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2331EB-C402-502E-0B82-E8A6D81B1A38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49EFFD-64BB-F05E-08FA-B12EA99AC3E0}"/>
              </a:ext>
            </a:extLst>
          </p:cNvPr>
          <p:cNvSpPr txBox="1"/>
          <p:nvPr/>
        </p:nvSpPr>
        <p:spPr>
          <a:xfrm>
            <a:off x="1837026" y="5675066"/>
            <a:ext cx="8517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/>
            <a:r>
              <a:t>경쟁 구도 내에서 트래픽 방어 및 유저 잔존 확보를 위한 최소 보상 수준 상향 필요</a:t>
            </a:r>
            <a:endParaRPr lang="en-US" altLang="ko-KR" sz="2000" b="1">
              <a:solidFill>
                <a:srgbClr val="FFC000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r>
              <a:t>*향후 연간 버짓의 사용 현황 리캡하여 상반기/하반기 Dev—pub 통해 공유</a:t>
            </a:r>
          </a:p>
          <a:p>
            <a:r>
              <a:t>1분기는 역대 최고 트래픽을 달성했으나, 2분기는 계절적 비수기와 경쟁작의 공격적 프로모션 영향으로 보상을 투입 했음에도 KPI 미달</a:t>
            </a:r>
          </a:p>
        </p:txBody>
      </p:sp>
      <p:sp>
        <p:nvSpPr>
          <p:cNvPr id="22" name="직사각형 14">
            <a:extLst>
              <a:ext uri="{FF2B5EF4-FFF2-40B4-BE49-F238E27FC236}">
                <a16:creationId xmlns:a16="http://schemas.microsoft.com/office/drawing/2014/main" id="{868B2F7F-9AB7-D020-E1FB-F445FA261D5C}"/>
              </a:ext>
            </a:extLst>
          </p:cNvPr>
          <p:cNvSpPr/>
          <p:nvPr/>
        </p:nvSpPr>
        <p:spPr>
          <a:xfrm>
            <a:off x="5934911" y="2402259"/>
            <a:ext cx="5561764" cy="2818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 latinLnBrk="0">
              <a:spcAft>
                <a:spcPts val="300"/>
              </a:spcAft>
              <a:tabLst>
                <a:tab pos="2603500" algn="l"/>
              </a:tabLst>
            </a:pPr>
            <a:r>
              <a:t>1월: 12월 유입 유지 및 춘절 W-1 하락 패턴 대응 (KPI 달성 112%)</a:t>
            </a:r>
            <a:endParaRPr lang="en-US" altLang="ko-KR" sz="1200" b="1"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  <a:p>
            <a:r>
              <a:t>MAU 19.9M / MMU 14.5M 달성 → F2P 이후 최고 수준</a:t>
            </a:r>
          </a:p>
          <a:p>
            <a:r>
              <a:t>2월: 1월의 F2P 이후 역대 최대 MAU 유지 대응 (KPI 달성 109%)</a:t>
            </a:r>
          </a:p>
          <a:p>
            <a:r>
              <a:t>PCU 86.8만 달성 → 20년 4월 이후 최고 기록</a:t>
            </a:r>
          </a:p>
          <a:p>
            <a:r>
              <a:t>3월: 8주년 (KPI 달성 112%)</a:t>
            </a:r>
          </a:p>
          <a:p>
            <a:r>
              <a:t>PCU 134만 (PC/C 140만) → 7년 만의 최고치</a:t>
            </a:r>
          </a:p>
          <a:p>
            <a:r>
              <a:t>4월: 만우절 - 델타포스 크로스플레이 대응(KPI 미달 98.7% )</a:t>
            </a:r>
          </a:p>
          <a:p>
            <a:r>
              <a:t>5월:  컨텐츠 기근기 –  델타포스 지속 강세, 신규 모드 및 주간 패치 진행 (KPI 미달 99.4% )</a:t>
            </a:r>
          </a:p>
          <a:p>
            <a:r>
              <a:t>6월: 블랙마켓 – 오버워치 대규모 업데이트, 발로란트 5주년, 레식 F2P 전환 (KPI 미달 99.3% )</a:t>
            </a:r>
          </a:p>
          <a:p>
            <a:r>
              <a:t>7월: 에스파 – (KPI 달성 104% )</a:t>
            </a:r>
          </a:p>
          <a:p>
            <a:r>
              <a:t>PUBG 트래픽 대응 현황</a:t>
            </a:r>
          </a:p>
        </p:txBody>
      </p:sp>
      <p:sp>
        <p:nvSpPr>
          <p:cNvPr id="24" name="Rectangle: Rounded Corners 26">
            <a:extLst>
              <a:ext uri="{FF2B5EF4-FFF2-40B4-BE49-F238E27FC236}">
                <a16:creationId xmlns:a16="http://schemas.microsoft.com/office/drawing/2014/main" id="{20C72FF1-E8A6-E98B-F7FE-5F7AC4D28538}"/>
              </a:ext>
            </a:extLst>
          </p:cNvPr>
          <p:cNvSpPr/>
          <p:nvPr/>
        </p:nvSpPr>
        <p:spPr>
          <a:xfrm>
            <a:off x="6025519" y="2015111"/>
            <a:ext cx="5869479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사용 현황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87D905-B504-BF46-9365-E39A10FCB032}"/>
              </a:ext>
            </a:extLst>
          </p:cNvPr>
          <p:cNvGrpSpPr/>
          <p:nvPr/>
        </p:nvGrpSpPr>
        <p:grpSpPr>
          <a:xfrm>
            <a:off x="672444" y="2060966"/>
            <a:ext cx="4438851" cy="3151390"/>
            <a:chOff x="250587" y="1757023"/>
            <a:chExt cx="4438851" cy="3151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50A7B3-22D6-3FC6-8ED4-CB20555C47F0}"/>
                </a:ext>
              </a:extLst>
            </p:cNvPr>
            <p:cNvSpPr txBox="1"/>
            <p:nvPr/>
          </p:nvSpPr>
          <p:spPr>
            <a:xfrm>
              <a:off x="250587" y="1757023"/>
              <a:ext cx="443885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182563" indent="-182563" latinLnBrk="0">
                <a:spcBef>
                  <a:spcPts val="3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  <a:cs typeface="Arial" panose="020B0604020202020204" pitchFamily="34" charset="0"/>
                </a:defRPr>
              </a:lvl1pPr>
              <a:lvl2pPr marL="625475" lvl="1" indent="-168275" latinLnBrk="0">
                <a:spcBef>
                  <a:spcPts val="300"/>
                </a:spcBef>
                <a:buFont typeface="Arial" panose="020B0604020202020204" pitchFamily="34" charset="0"/>
                <a:buChar char="•"/>
                <a:defRPr sz="1400">
                  <a:solidFill>
                    <a:schemeClr val="bg1"/>
                  </a:solidFill>
                  <a:latin typeface="+mj-lt"/>
                  <a:ea typeface="나눔스퀘어" panose="020B0600000101010101" pitchFamily="50" charset="-127"/>
                  <a:cs typeface="Arial" panose="020B0604020202020204" pitchFamily="34" charset="0"/>
                </a:defRPr>
              </a:lvl2pPr>
            </a:lstStyle>
            <a:p>
              <a:pPr marL="0" lvl="0" indent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  <a:defRPr/>
              </a:pPr>
              <a:r>
                <a:rPr lang="ko-KR" altLang="en-US" sz="16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사용 현황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0B47E6-87E6-480B-BC04-D802F7DF73DE}"/>
                </a:ext>
              </a:extLst>
            </p:cNvPr>
            <p:cNvGrpSpPr/>
            <p:nvPr/>
          </p:nvGrpSpPr>
          <p:grpSpPr>
            <a:xfrm>
              <a:off x="627383" y="2050948"/>
              <a:ext cx="3972087" cy="2583616"/>
              <a:chOff x="519010" y="2247499"/>
              <a:chExt cx="4062055" cy="2642135"/>
            </a:xfrm>
          </p:grpSpPr>
          <p:graphicFrame>
            <p:nvGraphicFramePr>
              <p:cNvPr id="19" name="차트 18">
                <a:extLst>
                  <a:ext uri="{FF2B5EF4-FFF2-40B4-BE49-F238E27FC236}">
                    <a16:creationId xmlns:a16="http://schemas.microsoft.com/office/drawing/2014/main" id="{3A375915-7264-8889-E7A2-91CCD7F2446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2953718"/>
                  </p:ext>
                </p:extLst>
              </p:nvPr>
            </p:nvGraphicFramePr>
            <p:xfrm>
              <a:off x="519010" y="2247499"/>
              <a:ext cx="4062055" cy="264213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5CA524F-285E-5262-5E82-5E18DA64997C}"/>
                  </a:ext>
                </a:extLst>
              </p:cNvPr>
              <p:cNvSpPr/>
              <p:nvPr/>
            </p:nvSpPr>
            <p:spPr>
              <a:xfrm>
                <a:off x="2550037" y="3766931"/>
                <a:ext cx="934278" cy="2621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en-US" altLang="ko-KR" sz="1600" b="1">
                    <a:solidFill>
                      <a:schemeClr val="tx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$827</a:t>
                </a:r>
              </a:p>
              <a:p>
                <a:pPr algn="ctr" latinLnBrk="0"/>
                <a:r>
                  <a:rPr lang="en-US" altLang="ko-KR" sz="1200">
                    <a:solidFill>
                      <a:schemeClr val="tx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(75.7%)</a:t>
                </a:r>
                <a:endParaRPr lang="ko-KR" altLang="en-US" sz="1200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C2DA77-5DF8-8353-9306-BB3D6C88A640}"/>
                  </a:ext>
                </a:extLst>
              </p:cNvPr>
              <p:cNvSpPr/>
              <p:nvPr/>
            </p:nvSpPr>
            <p:spPr>
              <a:xfrm>
                <a:off x="1520963" y="2956525"/>
                <a:ext cx="934278" cy="2621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en-US" altLang="ko-KR" sz="1600" b="1">
                    <a:solidFill>
                      <a:schemeClr val="tx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$265</a:t>
                </a:r>
              </a:p>
              <a:p>
                <a:pPr algn="ctr" latinLnBrk="0"/>
                <a:r>
                  <a:rPr lang="en-US" altLang="ko-KR" sz="1200">
                    <a:solidFill>
                      <a:schemeClr val="tx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(24.3%)</a:t>
                </a:r>
                <a:endParaRPr lang="ko-KR" altLang="en-US" sz="1200">
                  <a:solidFill>
                    <a:schemeClr val="tx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14BA589-27BB-7356-B11F-E620D649882F}"/>
                </a:ext>
              </a:extLst>
            </p:cNvPr>
            <p:cNvGrpSpPr/>
            <p:nvPr/>
          </p:nvGrpSpPr>
          <p:grpSpPr>
            <a:xfrm>
              <a:off x="670164" y="4464580"/>
              <a:ext cx="1272930" cy="443833"/>
              <a:chOff x="433736" y="2374710"/>
              <a:chExt cx="858336" cy="61574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4B3AE43-3165-0D27-F65A-23DBD043D2E1}"/>
                  </a:ext>
                </a:extLst>
              </p:cNvPr>
              <p:cNvSpPr/>
              <p:nvPr/>
            </p:nvSpPr>
            <p:spPr>
              <a:xfrm>
                <a:off x="433736" y="2389128"/>
                <a:ext cx="133160" cy="247208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B272BCF-6161-626C-5EC4-CCB80DA16E00}"/>
                  </a:ext>
                </a:extLst>
              </p:cNvPr>
              <p:cNvSpPr/>
              <p:nvPr/>
            </p:nvSpPr>
            <p:spPr>
              <a:xfrm>
                <a:off x="433736" y="2691561"/>
                <a:ext cx="133160" cy="24720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b="1"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4FC617-0400-9E47-1EA1-E6FA6567CBAF}"/>
                  </a:ext>
                </a:extLst>
              </p:cNvPr>
              <p:cNvSpPr txBox="1"/>
              <p:nvPr/>
            </p:nvSpPr>
            <p:spPr>
              <a:xfrm>
                <a:off x="568740" y="2374710"/>
                <a:ext cx="723332" cy="298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800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연간 잔여 </a:t>
                </a:r>
                <a:r>
                  <a:rPr lang="ko-KR" altLang="en-US" sz="800" err="1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버짓</a:t>
                </a:r>
                <a:endParaRPr lang="ko-KR" altLang="en-US" sz="8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FC961-47F4-A991-B8A0-B3811882B796}"/>
                  </a:ext>
                </a:extLst>
              </p:cNvPr>
              <p:cNvSpPr txBox="1"/>
              <p:nvPr/>
            </p:nvSpPr>
            <p:spPr>
              <a:xfrm>
                <a:off x="568740" y="2691560"/>
                <a:ext cx="723332" cy="298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1~7</a:t>
                </a:r>
                <a:r>
                  <a:rPr lang="ko-KR" altLang="en-US" sz="800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월 사용 </a:t>
                </a:r>
                <a:r>
                  <a:rPr lang="ko-KR" altLang="en-US" sz="800" err="1">
                    <a:solidFill>
                      <a:schemeClr val="bg1"/>
                    </a:solidFill>
                    <a:latin typeface="PUBG Body" panose="020B0600000101010101" charset="-128"/>
                    <a:ea typeface="PUBG Body" panose="020B0600000101010101" charset="-128"/>
                    <a:cs typeface="PUBG Body" panose="020B0600000101010101" charset="-128"/>
                  </a:rPr>
                  <a:t>버짓</a:t>
                </a:r>
                <a:endParaRPr lang="ko-KR" altLang="en-US" sz="8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A3F02F6-0C11-BBDB-19F9-ABAD5FB3A0F2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t>$827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15B796-917B-F5DC-2390-D8B750721CDB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t>(75.7%)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4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AB896-F599-B77A-76E6-14F185116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21F797-B982-2C61-6C57-AE12B596257F}"/>
              </a:ext>
            </a:extLst>
          </p:cNvPr>
          <p:cNvSpPr/>
          <p:nvPr/>
        </p:nvSpPr>
        <p:spPr>
          <a:xfrm>
            <a:off x="-32606" y="1844675"/>
            <a:ext cx="12192000" cy="4571999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t>Pubg pc/console 2026 Roadmap: h. 2026 user incentive Strategy &amp; operations</a:t>
            </a:r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E2B27A-EB45-97C3-257C-136BF66711AC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6A3BC0-37CD-6ADD-5403-180E066AC904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5DE9CD-B320-A144-CECE-EAB361F2EAC2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t>보상 증대 필요성과 개발 제안</a:t>
            </a:r>
            <a:endParaRPr lang="en-US" altLang="ko-KR" sz="1400">
              <a:solidFill>
                <a:schemeClr val="accent4">
                  <a:lumMod val="40000"/>
                  <a:lumOff val="60000"/>
                </a:schemeClr>
              </a:solidFill>
              <a:latin typeface="KRAFTON_Font" pitchFamily="50" charset="0"/>
              <a:ea typeface="PUBG Body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EDFB4-AB2B-484F-3057-FD5FB4831F4E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가치가 높아진 재화/아이템의 증액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EA9516-890D-6D1C-5819-4A1EF62B167D}"/>
              </a:ext>
            </a:extLst>
          </p:cNvPr>
          <p:cNvGrpSpPr/>
          <p:nvPr/>
        </p:nvGrpSpPr>
        <p:grpSpPr>
          <a:xfrm>
            <a:off x="8124091" y="2541203"/>
            <a:ext cx="3391149" cy="2791381"/>
            <a:chOff x="8124091" y="2541203"/>
            <a:chExt cx="3391149" cy="279138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2EF5EF-9624-76EC-A992-61B3A600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" t="11893" b="11893"/>
            <a:stretch>
              <a:fillRect/>
            </a:stretch>
          </p:blipFill>
          <p:spPr>
            <a:xfrm>
              <a:off x="8367563" y="2541203"/>
              <a:ext cx="2904204" cy="17235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651D09-DD31-37C9-75E1-D32AC14AF824}"/>
                </a:ext>
              </a:extLst>
            </p:cNvPr>
            <p:cNvSpPr txBox="1"/>
            <p:nvPr/>
          </p:nvSpPr>
          <p:spPr>
            <a:xfrm>
              <a:off x="8124091" y="4363088"/>
              <a:ext cx="3391149" cy="96949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가치가 높아진 재화</a:t>
              </a:r>
              <a:r>
                <a:rPr lang="en-US" altLang="ko-KR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/</a:t>
              </a:r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아이템의 증액</a:t>
              </a:r>
              <a:endParaRPr lang="en-US" altLang="ko-KR" sz="11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en-US" altLang="ko-KR" sz="11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BP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와 같이 시스템에 변화에 따라 사용처가 확대되고 유저 선호도가 높아진 재화에 대해 증액 검토 요청</a:t>
              </a:r>
              <a:br>
                <a:rPr lang="en-US" altLang="ko-KR" sz="11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endParaRPr lang="en-US" altLang="ko-KR" sz="11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8343DE-98D3-4D4B-5BE7-9D4962CF493A}"/>
              </a:ext>
            </a:extLst>
          </p:cNvPr>
          <p:cNvGrpSpPr/>
          <p:nvPr/>
        </p:nvGrpSpPr>
        <p:grpSpPr>
          <a:xfrm>
            <a:off x="743348" y="2541204"/>
            <a:ext cx="3512129" cy="3311422"/>
            <a:chOff x="525669" y="2541204"/>
            <a:chExt cx="3512129" cy="331142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93A65D0-CA30-12D1-182B-717B6ACC4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4475" y="2541204"/>
              <a:ext cx="2994517" cy="172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5DB7ED-F03E-3BE2-1DF9-E359BA5B5192}"/>
                </a:ext>
              </a:extLst>
            </p:cNvPr>
            <p:cNvSpPr txBox="1"/>
            <p:nvPr/>
          </p:nvSpPr>
          <p:spPr>
            <a:xfrm>
              <a:off x="525669" y="4406076"/>
              <a:ext cx="3512129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이벤트 전용 가챠 신설</a:t>
              </a:r>
              <a:br>
                <a:rPr lang="en-US" altLang="ko-KR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</a:br>
              <a:endParaRPr lang="en-US" altLang="ko-KR" sz="11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Tx/>
                <a:buChar char="-"/>
              </a:pP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게임 내 경제를 해치지 않는 독립적인 이벤트 전용의 가챠 재화 및 가챠풀 신설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Tx/>
                <a:buChar char="-"/>
              </a:pP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랜덤 박스 형태로 제공 하는 것 보다 </a:t>
              </a:r>
              <a:r>
                <a:rPr lang="en-US" altLang="ko-KR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‘</a:t>
              </a: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재화를 모아서 한번에 돌리는 달성감</a:t>
              </a:r>
              <a:r>
                <a:rPr lang="en-US" altLang="ko-KR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‘ </a:t>
              </a: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제공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Tx/>
                <a:buChar char="-"/>
              </a:pP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반년에 </a:t>
              </a:r>
              <a:r>
                <a:rPr lang="en-US" altLang="ko-KR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1</a:t>
              </a: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번정도 히어로 아이템 리프레쉬를 통해 지속적인 관심 제공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E4EC6B-0AF5-DA03-E365-B2C99DE1A06D}"/>
              </a:ext>
            </a:extLst>
          </p:cNvPr>
          <p:cNvSpPr/>
          <p:nvPr/>
        </p:nvSpPr>
        <p:spPr>
          <a:xfrm>
            <a:off x="4420896" y="2541203"/>
            <a:ext cx="2994517" cy="1723500"/>
          </a:xfrm>
          <a:prstGeom prst="rect">
            <a:avLst/>
          </a:prstGeom>
          <a:solidFill>
            <a:srgbClr val="1B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t>BP와 같이 시스템에 변화에 따라 사용처가 확대되고 유저 선호도가 높아진 재화에 대해 증액 검토 요청</a:t>
            </a:r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808109-C649-5C0A-4CF7-9BC6BD01A30B}"/>
              </a:ext>
            </a:extLst>
          </p:cNvPr>
          <p:cNvGrpSpPr/>
          <p:nvPr/>
        </p:nvGrpSpPr>
        <p:grpSpPr>
          <a:xfrm>
            <a:off x="4279164" y="2514164"/>
            <a:ext cx="3615728" cy="4003360"/>
            <a:chOff x="4279164" y="2514164"/>
            <a:chExt cx="3615728" cy="40033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AED18B-68C7-D506-7D36-C1B2219B6185}"/>
                </a:ext>
              </a:extLst>
            </p:cNvPr>
            <p:cNvSpPr txBox="1"/>
            <p:nvPr/>
          </p:nvSpPr>
          <p:spPr>
            <a:xfrm>
              <a:off x="4279164" y="4363088"/>
              <a:ext cx="3615728" cy="215443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기간제 아이템 개발</a:t>
              </a:r>
              <a:r>
                <a:rPr lang="ko-KR" altLang="en-US" sz="12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 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(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밀수품쿠폰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헌터상자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열쇠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도면 등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</a:t>
              </a:r>
              <a:endParaRPr lang="en-US" altLang="ko-KR" sz="14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지코인은 자유도가 너무 높아 행동을 제한하기 어려움</a:t>
              </a:r>
              <a:b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</a:b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(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그렇기 때문에 중요 상품은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$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로 판매 하고 있음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</a:t>
              </a:r>
              <a:b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</a:b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밀수품 쿠폰의 경우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10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장에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200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지코인이나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선호도가 높아 같은 가치를 나눠 지급해도 효과적인 이벤트로 운영 가능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주요 시점에 임팩트있게 이벤트를 진행할때 유용 사용 가능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예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태현님 밀수품 쿠폰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100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장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(30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일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등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Tx/>
                <a:buChar char="-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F8BC185-84CA-859C-D402-704008279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" r="1247"/>
            <a:stretch/>
          </p:blipFill>
          <p:spPr>
            <a:xfrm>
              <a:off x="4593225" y="2514164"/>
              <a:ext cx="2987607" cy="17235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D01F7F0-F9A5-1AD5-2368-BA87158D4EB8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t>이벤트 전용 가챠 신설</a:t>
            </a:r>
          </a:p>
        </p:txBody>
      </p:sp>
    </p:spTree>
    <p:extLst>
      <p:ext uri="{BB962C8B-B14F-4D97-AF65-F5344CB8AC3E}">
        <p14:creationId xmlns:p14="http://schemas.microsoft.com/office/powerpoint/2010/main" val="402625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AF00"/>
          </a:solidFill>
        </a:ln>
      </a:spPr>
      <a:bodyPr rtlCol="0" anchor="ctr"/>
      <a:lstStyle>
        <a:defPPr algn="ctr" latinLnBrk="0">
          <a:defRPr sz="1600" b="1" dirty="0">
            <a:latin typeface="나눔스퀘어" panose="020B0600000101010101" pitchFamily="50" charset="-127"/>
            <a:ea typeface="나눔스퀘어" panose="020B0600000101010101" pitchFamily="50" charset="-127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A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4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3056E23A6BD4C80826EF13C5C5355" ma:contentTypeVersion="12" ma:contentTypeDescription="Create a new document." ma:contentTypeScope="" ma:versionID="90e937d7f12a5551acbf37b66f46e664">
  <xsd:schema xmlns:xsd="http://www.w3.org/2001/XMLSchema" xmlns:xs="http://www.w3.org/2001/XMLSchema" xmlns:p="http://schemas.microsoft.com/office/2006/metadata/properties" xmlns:ns2="39b3b68d-41a1-4a46-af7c-4b96e7311559" xmlns:ns3="57e8dca6-7f84-4485-88e9-cf770df33375" targetNamespace="http://schemas.microsoft.com/office/2006/metadata/properties" ma:root="true" ma:fieldsID="da06fde8e4317c8ceba3ee40c3bdd13b" ns2:_="" ns3:_="">
    <xsd:import namespace="39b3b68d-41a1-4a46-af7c-4b96e7311559"/>
    <xsd:import namespace="57e8dca6-7f84-4485-88e9-cf770df33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3b68d-41a1-4a46-af7c-4b96e73115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9cd79a3-f605-49ec-b3bf-026e1013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8dca6-7f84-4485-88e9-cf770df3337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388eea1-de53-4cf5-859f-80171aecbcad}" ma:internalName="TaxCatchAll" ma:showField="CatchAllData" ma:web="57e8dca6-7f84-4485-88e9-cf770df333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b3b68d-41a1-4a46-af7c-4b96e7311559">
      <Terms xmlns="http://schemas.microsoft.com/office/infopath/2007/PartnerControls"/>
    </lcf76f155ced4ddcb4097134ff3c332f>
    <TaxCatchAll xmlns="57e8dca6-7f84-4485-88e9-cf770df33375" xsi:nil="true"/>
  </documentManagement>
</p:properties>
</file>

<file path=customXml/itemProps1.xml><?xml version="1.0" encoding="utf-8"?>
<ds:datastoreItem xmlns:ds="http://schemas.openxmlformats.org/officeDocument/2006/customXml" ds:itemID="{50CC8184-8E3C-4E17-8F5D-6191B691AF63}">
  <ds:schemaRefs>
    <ds:schemaRef ds:uri="39b3b68d-41a1-4a46-af7c-4b96e7311559"/>
    <ds:schemaRef ds:uri="57e8dca6-7f84-4485-88e9-cf770df333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1E254A3-DC9F-40AF-A233-B3F728C3F3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042F84-3658-40CC-9D24-328C70B28896}">
  <ds:schemaRefs>
    <ds:schemaRef ds:uri="39b3b68d-41a1-4a46-af7c-4b96e7311559"/>
    <ds:schemaRef ds:uri="57e8dca6-7f84-4485-88e9-cf770df333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a27bdbf-e6cc-4e33-85d2-e1c81bad930a}" enabled="0" method="" siteId="{1a27bdbf-e6cc-4e33-85d2-e1c81bad930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1807</Words>
  <Application>Microsoft Macintosh PowerPoint</Application>
  <PresentationFormat>Widescreen</PresentationFormat>
  <Paragraphs>235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PUBG Battlegrounds Textured</vt:lpstr>
      <vt:lpstr>Noto Sans KR</vt:lpstr>
      <vt:lpstr>나눔스퀘어</vt:lpstr>
      <vt:lpstr>PUBG Body</vt:lpstr>
      <vt:lpstr>Wingdings</vt:lpstr>
      <vt:lpstr>KRAFTON_Font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Sujin Yun(윤수진)</dc:creator>
  <cp:keywords/>
  <dc:description/>
  <cp:lastModifiedBy>Hyunsang Joo (주현상)</cp:lastModifiedBy>
  <cp:revision>4</cp:revision>
  <cp:lastPrinted>2024-07-11T08:57:32Z</cp:lastPrinted>
  <dcterms:created xsi:type="dcterms:W3CDTF">2019-11-06T05:05:36Z</dcterms:created>
  <dcterms:modified xsi:type="dcterms:W3CDTF">2025-09-19T02:46:04Z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0x0101004B93056E23A6BD4C80826EF13C5C5355</vt:lpwstr>
  </property>
</Properties>
</file>